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4"/>
  </p:sldMasterIdLst>
  <p:notesMasterIdLst>
    <p:notesMasterId r:id="rId58"/>
  </p:notesMasterIdLst>
  <p:handoutMasterIdLst>
    <p:handoutMasterId r:id="rId59"/>
  </p:handoutMasterIdLst>
  <p:sldIdLst>
    <p:sldId id="445" r:id="rId5"/>
    <p:sldId id="493" r:id="rId6"/>
    <p:sldId id="444" r:id="rId7"/>
    <p:sldId id="500" r:id="rId8"/>
    <p:sldId id="501" r:id="rId9"/>
    <p:sldId id="446" r:id="rId10"/>
    <p:sldId id="447" r:id="rId11"/>
    <p:sldId id="448" r:id="rId12"/>
    <p:sldId id="494" r:id="rId13"/>
    <p:sldId id="449" r:id="rId14"/>
    <p:sldId id="451" r:id="rId15"/>
    <p:sldId id="452" r:id="rId16"/>
    <p:sldId id="453" r:id="rId17"/>
    <p:sldId id="457" r:id="rId18"/>
    <p:sldId id="481" r:id="rId19"/>
    <p:sldId id="450" r:id="rId20"/>
    <p:sldId id="483" r:id="rId21"/>
    <p:sldId id="484" r:id="rId22"/>
    <p:sldId id="515" r:id="rId23"/>
    <p:sldId id="459" r:id="rId24"/>
    <p:sldId id="462" r:id="rId25"/>
    <p:sldId id="460" r:id="rId26"/>
    <p:sldId id="503" r:id="rId27"/>
    <p:sldId id="504" r:id="rId28"/>
    <p:sldId id="506" r:id="rId29"/>
    <p:sldId id="507" r:id="rId30"/>
    <p:sldId id="517" r:id="rId31"/>
    <p:sldId id="513" r:id="rId32"/>
    <p:sldId id="511" r:id="rId33"/>
    <p:sldId id="512" r:id="rId34"/>
    <p:sldId id="509" r:id="rId35"/>
    <p:sldId id="525" r:id="rId36"/>
    <p:sldId id="508" r:id="rId37"/>
    <p:sldId id="510" r:id="rId38"/>
    <p:sldId id="516" r:id="rId39"/>
    <p:sldId id="465" r:id="rId40"/>
    <p:sldId id="466" r:id="rId41"/>
    <p:sldId id="514" r:id="rId42"/>
    <p:sldId id="472" r:id="rId43"/>
    <p:sldId id="490" r:id="rId44"/>
    <p:sldId id="489" r:id="rId45"/>
    <p:sldId id="488" r:id="rId46"/>
    <p:sldId id="497" r:id="rId47"/>
    <p:sldId id="505" r:id="rId48"/>
    <p:sldId id="518" r:id="rId49"/>
    <p:sldId id="519" r:id="rId50"/>
    <p:sldId id="520" r:id="rId51"/>
    <p:sldId id="521" r:id="rId52"/>
    <p:sldId id="522" r:id="rId53"/>
    <p:sldId id="523" r:id="rId54"/>
    <p:sldId id="524" r:id="rId55"/>
    <p:sldId id="526" r:id="rId56"/>
    <p:sldId id="439" r:id="rId5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DB3537D-8A38-4ECC-83E0-AECD7023785B}">
          <p14:sldIdLst>
            <p14:sldId id="445"/>
            <p14:sldId id="493"/>
            <p14:sldId id="444"/>
            <p14:sldId id="500"/>
            <p14:sldId id="501"/>
            <p14:sldId id="446"/>
            <p14:sldId id="447"/>
            <p14:sldId id="448"/>
            <p14:sldId id="494"/>
            <p14:sldId id="449"/>
            <p14:sldId id="451"/>
            <p14:sldId id="452"/>
            <p14:sldId id="453"/>
            <p14:sldId id="457"/>
            <p14:sldId id="481"/>
            <p14:sldId id="450"/>
            <p14:sldId id="483"/>
            <p14:sldId id="484"/>
            <p14:sldId id="515"/>
          </p14:sldIdLst>
        </p14:section>
        <p14:section name="Pre Rel-17 topics" id="{1EF8425E-62E1-48F1-8D8C-D9544C24DB83}">
          <p14:sldIdLst>
            <p14:sldId id="459"/>
            <p14:sldId id="462"/>
            <p14:sldId id="460"/>
            <p14:sldId id="503"/>
            <p14:sldId id="504"/>
            <p14:sldId id="506"/>
            <p14:sldId id="507"/>
            <p14:sldId id="517"/>
          </p14:sldIdLst>
        </p14:section>
        <p14:section name="Rel-17 topics" id="{A00AF6B0-C339-4E4D-998C-6EB3E7048D5B}">
          <p14:sldIdLst>
            <p14:sldId id="513"/>
            <p14:sldId id="511"/>
            <p14:sldId id="512"/>
            <p14:sldId id="509"/>
            <p14:sldId id="525"/>
            <p14:sldId id="508"/>
            <p14:sldId id="510"/>
            <p14:sldId id="516"/>
            <p14:sldId id="465"/>
            <p14:sldId id="466"/>
            <p14:sldId id="514"/>
            <p14:sldId id="472"/>
            <p14:sldId id="490"/>
            <p14:sldId id="489"/>
            <p14:sldId id="488"/>
            <p14:sldId id="497"/>
            <p14:sldId id="505"/>
            <p14:sldId id="518"/>
            <p14:sldId id="519"/>
            <p14:sldId id="520"/>
            <p14:sldId id="521"/>
            <p14:sldId id="522"/>
            <p14:sldId id="523"/>
            <p14:sldId id="524"/>
            <p14:sldId id="526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AEFF7"/>
    <a:srgbClr val="EDEDED"/>
    <a:srgbClr val="B1D254"/>
    <a:srgbClr val="2A6EA8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E21A93-1661-4066-B2CB-C5248C112C66}" v="6" dt="2020-09-09T18:42:29.9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54" autoAdjust="0"/>
    <p:restoredTop sz="95889" autoAdjust="0"/>
  </p:normalViewPr>
  <p:slideViewPr>
    <p:cSldViewPr snapToGrid="0" showGuides="1">
      <p:cViewPr varScale="1">
        <p:scale>
          <a:sx n="63" d="100"/>
          <a:sy n="63" d="100"/>
        </p:scale>
        <p:origin x="894" y="66"/>
      </p:cViewPr>
      <p:guideLst>
        <p:guide orient="horz" pos="2160"/>
        <p:guide pos="38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microsoft.com/office/2015/10/relationships/revisionInfo" Target="revisionInfo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2.bin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7.8810702120198486E-2"/>
          <c:y val="4.9960875984251966E-2"/>
          <c:w val="0.90945113953398771"/>
          <c:h val="0.7570097139919366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'[Worksheet in draft_SP-19wxyz-SA3_Status_Report]Sheet1'!$B$1</c:f>
              <c:strCache>
                <c:ptCount val="1"/>
                <c:pt idx="0">
                  <c:v>Number of Documents</c:v>
                </c:pt>
              </c:strCache>
            </c:strRef>
          </c:tx>
          <c:invertIfNegative val="0"/>
          <c:cat>
            <c:strRef>
              <c:f>'[Worksheet in draft_SP-19wxyz-SA3_Status_Report]Sheet1'!$A$2:$A$43</c:f>
              <c:strCache>
                <c:ptCount val="42"/>
                <c:pt idx="0">
                  <c:v>SA3 #71</c:v>
                </c:pt>
                <c:pt idx="1">
                  <c:v>SA# #72</c:v>
                </c:pt>
                <c:pt idx="2">
                  <c:v>SA3 #73</c:v>
                </c:pt>
                <c:pt idx="3">
                  <c:v>SA3 #74</c:v>
                </c:pt>
                <c:pt idx="4">
                  <c:v>SA3 #74bis</c:v>
                </c:pt>
                <c:pt idx="5">
                  <c:v>SA3 #75</c:v>
                </c:pt>
                <c:pt idx="6">
                  <c:v>SA3 #76</c:v>
                </c:pt>
                <c:pt idx="7">
                  <c:v>SA3 #77</c:v>
                </c:pt>
                <c:pt idx="8">
                  <c:v>SA3 #78</c:v>
                </c:pt>
                <c:pt idx="9">
                  <c:v>SA3 #79</c:v>
                </c:pt>
                <c:pt idx="10">
                  <c:v>SA3#79bis</c:v>
                </c:pt>
                <c:pt idx="11">
                  <c:v>SA3 #80</c:v>
                </c:pt>
                <c:pt idx="12">
                  <c:v>SA3#81</c:v>
                </c:pt>
                <c:pt idx="13">
                  <c:v>SA3#82</c:v>
                </c:pt>
                <c:pt idx="14">
                  <c:v>SA3#83</c:v>
                </c:pt>
                <c:pt idx="15">
                  <c:v>SA3#84</c:v>
                </c:pt>
                <c:pt idx="16">
                  <c:v>SA3#84Bis</c:v>
                </c:pt>
                <c:pt idx="17">
                  <c:v>SA3#85</c:v>
                </c:pt>
                <c:pt idx="18">
                  <c:v>SA3#86</c:v>
                </c:pt>
                <c:pt idx="19">
                  <c:v>SA3#86 ad-hoc</c:v>
                </c:pt>
                <c:pt idx="20">
                  <c:v>SA3#87</c:v>
                </c:pt>
                <c:pt idx="21">
                  <c:v>SA3#88</c:v>
                </c:pt>
                <c:pt idx="22">
                  <c:v>SA3#88 ad-hoc</c:v>
                </c:pt>
                <c:pt idx="23">
                  <c:v>SA3#89</c:v>
                </c:pt>
                <c:pt idx="24">
                  <c:v>SA3#90</c:v>
                </c:pt>
                <c:pt idx="25">
                  <c:v>SA3#90Bis</c:v>
                </c:pt>
                <c:pt idx="26">
                  <c:v>SA3#91</c:v>
                </c:pt>
                <c:pt idx="27">
                  <c:v>SA3#91Bis</c:v>
                </c:pt>
                <c:pt idx="28">
                  <c:v>SA3#92</c:v>
                </c:pt>
                <c:pt idx="29">
                  <c:v>SA3#92 ad-hoc</c:v>
                </c:pt>
                <c:pt idx="30">
                  <c:v>SA3#93</c:v>
                </c:pt>
                <c:pt idx="31">
                  <c:v>SA3#94</c:v>
                </c:pt>
                <c:pt idx="32">
                  <c:v>SA3#94 ad-hoc</c:v>
                </c:pt>
                <c:pt idx="33">
                  <c:v>SA3#95</c:v>
                </c:pt>
                <c:pt idx="34">
                  <c:v>SA3#95-BIS</c:v>
                </c:pt>
                <c:pt idx="35">
                  <c:v>SA3#96</c:v>
                </c:pt>
                <c:pt idx="36">
                  <c:v>SA3#96 ad-hoc</c:v>
                </c:pt>
                <c:pt idx="37">
                  <c:v>SA3#97</c:v>
                </c:pt>
                <c:pt idx="38">
                  <c:v>SA3#98-e</c:v>
                </c:pt>
                <c:pt idx="39">
                  <c:v>SA3#98bis-e</c:v>
                </c:pt>
                <c:pt idx="40">
                  <c:v>SA3#99-e</c:v>
                </c:pt>
                <c:pt idx="41">
                  <c:v>SA3#100-e</c:v>
                </c:pt>
              </c:strCache>
            </c:strRef>
          </c:cat>
          <c:val>
            <c:numRef>
              <c:f>'[Worksheet in draft_SP-19wxyz-SA3_Status_Report]Sheet1'!$B$2:$B$43</c:f>
              <c:numCache>
                <c:formatCode>General</c:formatCode>
                <c:ptCount val="42"/>
                <c:pt idx="0">
                  <c:v>264</c:v>
                </c:pt>
                <c:pt idx="1">
                  <c:v>284</c:v>
                </c:pt>
                <c:pt idx="2">
                  <c:v>288</c:v>
                </c:pt>
                <c:pt idx="3">
                  <c:v>298</c:v>
                </c:pt>
                <c:pt idx="4">
                  <c:v>272</c:v>
                </c:pt>
                <c:pt idx="5">
                  <c:v>347</c:v>
                </c:pt>
                <c:pt idx="6">
                  <c:v>356</c:v>
                </c:pt>
                <c:pt idx="7">
                  <c:v>230</c:v>
                </c:pt>
                <c:pt idx="8">
                  <c:v>212</c:v>
                </c:pt>
                <c:pt idx="9">
                  <c:v>324</c:v>
                </c:pt>
                <c:pt idx="10">
                  <c:v>94</c:v>
                </c:pt>
                <c:pt idx="11">
                  <c:v>418</c:v>
                </c:pt>
                <c:pt idx="12">
                  <c:v>396</c:v>
                </c:pt>
                <c:pt idx="13">
                  <c:v>329</c:v>
                </c:pt>
                <c:pt idx="14">
                  <c:v>441</c:v>
                </c:pt>
                <c:pt idx="15">
                  <c:v>390</c:v>
                </c:pt>
                <c:pt idx="16">
                  <c:v>224</c:v>
                </c:pt>
                <c:pt idx="17">
                  <c:v>509</c:v>
                </c:pt>
                <c:pt idx="18">
                  <c:v>495</c:v>
                </c:pt>
                <c:pt idx="19">
                  <c:v>340</c:v>
                </c:pt>
                <c:pt idx="20">
                  <c:v>557</c:v>
                </c:pt>
                <c:pt idx="21">
                  <c:v>477</c:v>
                </c:pt>
                <c:pt idx="22">
                  <c:v>376</c:v>
                </c:pt>
                <c:pt idx="23">
                  <c:v>507</c:v>
                </c:pt>
                <c:pt idx="24">
                  <c:v>445</c:v>
                </c:pt>
                <c:pt idx="25">
                  <c:v>446</c:v>
                </c:pt>
                <c:pt idx="26">
                  <c:v>481</c:v>
                </c:pt>
                <c:pt idx="27">
                  <c:v>477</c:v>
                </c:pt>
                <c:pt idx="28">
                  <c:v>585</c:v>
                </c:pt>
                <c:pt idx="29">
                  <c:v>370</c:v>
                </c:pt>
                <c:pt idx="30">
                  <c:v>616</c:v>
                </c:pt>
                <c:pt idx="31">
                  <c:v>548</c:v>
                </c:pt>
                <c:pt idx="32">
                  <c:v>436</c:v>
                </c:pt>
                <c:pt idx="33">
                  <c:v>685</c:v>
                </c:pt>
                <c:pt idx="34">
                  <c:v>646</c:v>
                </c:pt>
                <c:pt idx="35">
                  <c:v>683</c:v>
                </c:pt>
                <c:pt idx="36">
                  <c:v>550</c:v>
                </c:pt>
                <c:pt idx="37">
                  <c:v>772</c:v>
                </c:pt>
                <c:pt idx="38">
                  <c:v>481</c:v>
                </c:pt>
                <c:pt idx="39">
                  <c:v>235</c:v>
                </c:pt>
                <c:pt idx="40">
                  <c:v>580</c:v>
                </c:pt>
                <c:pt idx="41">
                  <c:v>747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961-4CDE-BF83-B1BB062B35E0}"/>
            </c:ext>
          </c:extLst>
        </c:ser>
        <c:ser>
          <c:idx val="1"/>
          <c:order val="1"/>
          <c:tx>
            <c:strRef>
              <c:f>'[Worksheet in draft_SP-19wxyz-SA3_Status_Report]Sheet1'!$C$1</c:f>
              <c:strCache>
                <c:ptCount val="1"/>
                <c:pt idx="0">
                  <c:v>CRs Agreed</c:v>
                </c:pt>
              </c:strCache>
            </c:strRef>
          </c:tx>
          <c:invertIfNegative val="0"/>
          <c:cat>
            <c:strRef>
              <c:f>'[Worksheet in draft_SP-19wxyz-SA3_Status_Report]Sheet1'!$A$2:$A$43</c:f>
              <c:strCache>
                <c:ptCount val="42"/>
                <c:pt idx="0">
                  <c:v>SA3 #71</c:v>
                </c:pt>
                <c:pt idx="1">
                  <c:v>SA# #72</c:v>
                </c:pt>
                <c:pt idx="2">
                  <c:v>SA3 #73</c:v>
                </c:pt>
                <c:pt idx="3">
                  <c:v>SA3 #74</c:v>
                </c:pt>
                <c:pt idx="4">
                  <c:v>SA3 #74bis</c:v>
                </c:pt>
                <c:pt idx="5">
                  <c:v>SA3 #75</c:v>
                </c:pt>
                <c:pt idx="6">
                  <c:v>SA3 #76</c:v>
                </c:pt>
                <c:pt idx="7">
                  <c:v>SA3 #77</c:v>
                </c:pt>
                <c:pt idx="8">
                  <c:v>SA3 #78</c:v>
                </c:pt>
                <c:pt idx="9">
                  <c:v>SA3 #79</c:v>
                </c:pt>
                <c:pt idx="10">
                  <c:v>SA3#79bis</c:v>
                </c:pt>
                <c:pt idx="11">
                  <c:v>SA3 #80</c:v>
                </c:pt>
                <c:pt idx="12">
                  <c:v>SA3#81</c:v>
                </c:pt>
                <c:pt idx="13">
                  <c:v>SA3#82</c:v>
                </c:pt>
                <c:pt idx="14">
                  <c:v>SA3#83</c:v>
                </c:pt>
                <c:pt idx="15">
                  <c:v>SA3#84</c:v>
                </c:pt>
                <c:pt idx="16">
                  <c:v>SA3#84Bis</c:v>
                </c:pt>
                <c:pt idx="17">
                  <c:v>SA3#85</c:v>
                </c:pt>
                <c:pt idx="18">
                  <c:v>SA3#86</c:v>
                </c:pt>
                <c:pt idx="19">
                  <c:v>SA3#86 ad-hoc</c:v>
                </c:pt>
                <c:pt idx="20">
                  <c:v>SA3#87</c:v>
                </c:pt>
                <c:pt idx="21">
                  <c:v>SA3#88</c:v>
                </c:pt>
                <c:pt idx="22">
                  <c:v>SA3#88 ad-hoc</c:v>
                </c:pt>
                <c:pt idx="23">
                  <c:v>SA3#89</c:v>
                </c:pt>
                <c:pt idx="24">
                  <c:v>SA3#90</c:v>
                </c:pt>
                <c:pt idx="25">
                  <c:v>SA3#90Bis</c:v>
                </c:pt>
                <c:pt idx="26">
                  <c:v>SA3#91</c:v>
                </c:pt>
                <c:pt idx="27">
                  <c:v>SA3#91Bis</c:v>
                </c:pt>
                <c:pt idx="28">
                  <c:v>SA3#92</c:v>
                </c:pt>
                <c:pt idx="29">
                  <c:v>SA3#92 ad-hoc</c:v>
                </c:pt>
                <c:pt idx="30">
                  <c:v>SA3#93</c:v>
                </c:pt>
                <c:pt idx="31">
                  <c:v>SA3#94</c:v>
                </c:pt>
                <c:pt idx="32">
                  <c:v>SA3#94 ad-hoc</c:v>
                </c:pt>
                <c:pt idx="33">
                  <c:v>SA3#95</c:v>
                </c:pt>
                <c:pt idx="34">
                  <c:v>SA3#95-BIS</c:v>
                </c:pt>
                <c:pt idx="35">
                  <c:v>SA3#96</c:v>
                </c:pt>
                <c:pt idx="36">
                  <c:v>SA3#96 ad-hoc</c:v>
                </c:pt>
                <c:pt idx="37">
                  <c:v>SA3#97</c:v>
                </c:pt>
                <c:pt idx="38">
                  <c:v>SA3#98-e</c:v>
                </c:pt>
                <c:pt idx="39">
                  <c:v>SA3#98bis-e</c:v>
                </c:pt>
                <c:pt idx="40">
                  <c:v>SA3#99-e</c:v>
                </c:pt>
                <c:pt idx="41">
                  <c:v>SA3#100-e</c:v>
                </c:pt>
              </c:strCache>
            </c:strRef>
          </c:cat>
          <c:val>
            <c:numRef>
              <c:f>'[Worksheet in draft_SP-19wxyz-SA3_Status_Report]Sheet1'!$C$2:$C$43</c:f>
              <c:numCache>
                <c:formatCode>General</c:formatCode>
                <c:ptCount val="42"/>
                <c:pt idx="0">
                  <c:v>27</c:v>
                </c:pt>
                <c:pt idx="1">
                  <c:v>10</c:v>
                </c:pt>
                <c:pt idx="2">
                  <c:v>13</c:v>
                </c:pt>
                <c:pt idx="3">
                  <c:v>17</c:v>
                </c:pt>
                <c:pt idx="4">
                  <c:v>0</c:v>
                </c:pt>
                <c:pt idx="5">
                  <c:v>39</c:v>
                </c:pt>
                <c:pt idx="6">
                  <c:v>78</c:v>
                </c:pt>
                <c:pt idx="7">
                  <c:v>62</c:v>
                </c:pt>
                <c:pt idx="8">
                  <c:v>22</c:v>
                </c:pt>
                <c:pt idx="9">
                  <c:v>35</c:v>
                </c:pt>
                <c:pt idx="10">
                  <c:v>0</c:v>
                </c:pt>
                <c:pt idx="11">
                  <c:v>42</c:v>
                </c:pt>
                <c:pt idx="12">
                  <c:v>52</c:v>
                </c:pt>
                <c:pt idx="13">
                  <c:v>26</c:v>
                </c:pt>
                <c:pt idx="14">
                  <c:v>59</c:v>
                </c:pt>
                <c:pt idx="15">
                  <c:v>17</c:v>
                </c:pt>
                <c:pt idx="16">
                  <c:v>0</c:v>
                </c:pt>
                <c:pt idx="17">
                  <c:v>26</c:v>
                </c:pt>
                <c:pt idx="18">
                  <c:v>14</c:v>
                </c:pt>
                <c:pt idx="19">
                  <c:v>2</c:v>
                </c:pt>
                <c:pt idx="20">
                  <c:v>24</c:v>
                </c:pt>
                <c:pt idx="21">
                  <c:v>26</c:v>
                </c:pt>
                <c:pt idx="22">
                  <c:v>17</c:v>
                </c:pt>
                <c:pt idx="23">
                  <c:v>23</c:v>
                </c:pt>
                <c:pt idx="24">
                  <c:v>10</c:v>
                </c:pt>
                <c:pt idx="25">
                  <c:v>14</c:v>
                </c:pt>
                <c:pt idx="26">
                  <c:v>58</c:v>
                </c:pt>
                <c:pt idx="27">
                  <c:v>68</c:v>
                </c:pt>
                <c:pt idx="28">
                  <c:v>116</c:v>
                </c:pt>
                <c:pt idx="29">
                  <c:v>0</c:v>
                </c:pt>
                <c:pt idx="30">
                  <c:v>110</c:v>
                </c:pt>
                <c:pt idx="31">
                  <c:v>64</c:v>
                </c:pt>
                <c:pt idx="32">
                  <c:v>0</c:v>
                </c:pt>
                <c:pt idx="33">
                  <c:v>44</c:v>
                </c:pt>
                <c:pt idx="34">
                  <c:v>30</c:v>
                </c:pt>
                <c:pt idx="35">
                  <c:v>54</c:v>
                </c:pt>
                <c:pt idx="36">
                  <c:v>0</c:v>
                </c:pt>
                <c:pt idx="37">
                  <c:v>67</c:v>
                </c:pt>
                <c:pt idx="38">
                  <c:v>44</c:v>
                </c:pt>
                <c:pt idx="39">
                  <c:v>0</c:v>
                </c:pt>
                <c:pt idx="40">
                  <c:v>67</c:v>
                </c:pt>
                <c:pt idx="41">
                  <c:v>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961-4CDE-BF83-B1BB062B35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89679456"/>
        <c:axId val="1"/>
      </c:barChart>
      <c:catAx>
        <c:axId val="8896794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270000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sv-SE"/>
          </a:p>
        </c:txPr>
        <c:crossAx val="1"/>
        <c:crosses val="autoZero"/>
        <c:auto val="1"/>
        <c:lblAlgn val="ctr"/>
        <c:lblOffset val="100"/>
        <c:tickLblSkip val="1"/>
        <c:noMultiLvlLbl val="0"/>
      </c:catAx>
      <c:valAx>
        <c:axId val="1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sv-SE"/>
          </a:p>
        </c:txPr>
        <c:crossAx val="8896794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6456140350877194"/>
          <c:y val="5.5672268907563029E-2"/>
          <c:w val="0.30035087719298248"/>
          <c:h val="0.15231092436974789"/>
        </c:manualLayout>
      </c:layout>
      <c:overlay val="0"/>
      <c:txPr>
        <a:bodyPr/>
        <a:lstStyle/>
        <a:p>
          <a:pPr>
            <a:defRPr sz="140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sv-SE"/>
        </a:p>
      </c:txPr>
    </c:legend>
    <c:plotVisOnly val="1"/>
    <c:dispBlanksAs val="gap"/>
    <c:showDLblsOverMax val="0"/>
  </c:chart>
  <c:spPr>
    <a:noFill/>
  </c:spPr>
  <c:txPr>
    <a:bodyPr/>
    <a:lstStyle/>
    <a:p>
      <a:pPr>
        <a:defRPr sz="1805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sv-SE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6572150661333868E-2"/>
          <c:y val="0.13500496712424104"/>
          <c:w val="0.90677379937651625"/>
          <c:h val="0.6150380385044763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'[Worksheet in draft_SP-19wxyz-SA3_Status_Report 2]Sheet1'!$B$1</c:f>
              <c:strCache>
                <c:ptCount val="1"/>
                <c:pt idx="0">
                  <c:v>Number of Delegates</c:v>
                </c:pt>
              </c:strCache>
            </c:strRef>
          </c:tx>
          <c:invertIfNegative val="0"/>
          <c:cat>
            <c:strRef>
              <c:f>'[Worksheet in draft_SP-19wxyz-SA3_Status_Report 2]Sheet1'!$A$2:$A$43</c:f>
              <c:strCache>
                <c:ptCount val="42"/>
                <c:pt idx="0">
                  <c:v>SA3 #71</c:v>
                </c:pt>
                <c:pt idx="1">
                  <c:v>SA3 #72</c:v>
                </c:pt>
                <c:pt idx="2">
                  <c:v>SA3 #73</c:v>
                </c:pt>
                <c:pt idx="3">
                  <c:v>SA3#74</c:v>
                </c:pt>
                <c:pt idx="4">
                  <c:v>SA3#74bis</c:v>
                </c:pt>
                <c:pt idx="5">
                  <c:v>SA3#75</c:v>
                </c:pt>
                <c:pt idx="6">
                  <c:v>SA3#76</c:v>
                </c:pt>
                <c:pt idx="7">
                  <c:v>SA3#77</c:v>
                </c:pt>
                <c:pt idx="8">
                  <c:v>SA3#78</c:v>
                </c:pt>
                <c:pt idx="9">
                  <c:v>SA3#79</c:v>
                </c:pt>
                <c:pt idx="10">
                  <c:v>SA3#79bis</c:v>
                </c:pt>
                <c:pt idx="11">
                  <c:v>SA3#80</c:v>
                </c:pt>
                <c:pt idx="12">
                  <c:v>SA3#81</c:v>
                </c:pt>
                <c:pt idx="13">
                  <c:v>SA3#82</c:v>
                </c:pt>
                <c:pt idx="14">
                  <c:v>SA3#83</c:v>
                </c:pt>
                <c:pt idx="15">
                  <c:v>SA3#84</c:v>
                </c:pt>
                <c:pt idx="16">
                  <c:v>SA3#84Bis</c:v>
                </c:pt>
                <c:pt idx="17">
                  <c:v>SA3#85</c:v>
                </c:pt>
                <c:pt idx="18">
                  <c:v>SA3#86</c:v>
                </c:pt>
                <c:pt idx="19">
                  <c:v>SA3#86 ad-hoc</c:v>
                </c:pt>
                <c:pt idx="20">
                  <c:v>SA3#87</c:v>
                </c:pt>
                <c:pt idx="21">
                  <c:v>SA3#88</c:v>
                </c:pt>
                <c:pt idx="22">
                  <c:v>SA3#88 ad-hoc</c:v>
                </c:pt>
                <c:pt idx="23">
                  <c:v>SA3#89</c:v>
                </c:pt>
                <c:pt idx="24">
                  <c:v>SA3#90</c:v>
                </c:pt>
                <c:pt idx="25">
                  <c:v>SA3#90Bis</c:v>
                </c:pt>
                <c:pt idx="26">
                  <c:v>SA3#91</c:v>
                </c:pt>
                <c:pt idx="27">
                  <c:v>SA3#91Bis</c:v>
                </c:pt>
                <c:pt idx="28">
                  <c:v>SA3#92</c:v>
                </c:pt>
                <c:pt idx="29">
                  <c:v>SA3#92 ad-hoc</c:v>
                </c:pt>
                <c:pt idx="30">
                  <c:v>SA3#93</c:v>
                </c:pt>
                <c:pt idx="31">
                  <c:v>SA3#94</c:v>
                </c:pt>
                <c:pt idx="32">
                  <c:v>SA3#94 ad-hoc</c:v>
                </c:pt>
                <c:pt idx="33">
                  <c:v>SA3#95</c:v>
                </c:pt>
                <c:pt idx="34">
                  <c:v>SA3#95-BIS</c:v>
                </c:pt>
                <c:pt idx="35">
                  <c:v>SA3#96</c:v>
                </c:pt>
                <c:pt idx="36">
                  <c:v>SA3#96 ad-hoc</c:v>
                </c:pt>
                <c:pt idx="37">
                  <c:v>SA3#97</c:v>
                </c:pt>
                <c:pt idx="38">
                  <c:v>SA3#98-e</c:v>
                </c:pt>
                <c:pt idx="39">
                  <c:v>SA3#98bis-e</c:v>
                </c:pt>
                <c:pt idx="40">
                  <c:v>SA3#99-e</c:v>
                </c:pt>
                <c:pt idx="41">
                  <c:v>SA3#100-e</c:v>
                </c:pt>
              </c:strCache>
            </c:strRef>
          </c:cat>
          <c:val>
            <c:numRef>
              <c:f>'[Worksheet in draft_SP-19wxyz-SA3_Status_Report 2]Sheet1'!$B$2:$B$43</c:f>
              <c:numCache>
                <c:formatCode>General</c:formatCode>
                <c:ptCount val="42"/>
                <c:pt idx="0">
                  <c:v>55</c:v>
                </c:pt>
                <c:pt idx="1">
                  <c:v>62</c:v>
                </c:pt>
                <c:pt idx="2">
                  <c:v>95</c:v>
                </c:pt>
                <c:pt idx="3">
                  <c:v>56</c:v>
                </c:pt>
                <c:pt idx="4">
                  <c:v>45</c:v>
                </c:pt>
                <c:pt idx="5">
                  <c:v>69</c:v>
                </c:pt>
                <c:pt idx="6">
                  <c:v>52</c:v>
                </c:pt>
                <c:pt idx="7">
                  <c:v>88</c:v>
                </c:pt>
                <c:pt idx="8">
                  <c:v>77</c:v>
                </c:pt>
                <c:pt idx="9">
                  <c:v>54</c:v>
                </c:pt>
                <c:pt idx="10">
                  <c:v>14</c:v>
                </c:pt>
                <c:pt idx="11">
                  <c:v>58</c:v>
                </c:pt>
                <c:pt idx="12">
                  <c:v>52</c:v>
                </c:pt>
                <c:pt idx="13">
                  <c:v>54</c:v>
                </c:pt>
                <c:pt idx="14">
                  <c:v>48</c:v>
                </c:pt>
                <c:pt idx="15">
                  <c:v>51</c:v>
                </c:pt>
                <c:pt idx="16">
                  <c:v>53</c:v>
                </c:pt>
                <c:pt idx="17">
                  <c:v>65</c:v>
                </c:pt>
                <c:pt idx="18">
                  <c:v>61</c:v>
                </c:pt>
                <c:pt idx="19">
                  <c:v>58</c:v>
                </c:pt>
                <c:pt idx="20">
                  <c:v>57</c:v>
                </c:pt>
                <c:pt idx="21">
                  <c:v>66</c:v>
                </c:pt>
                <c:pt idx="22">
                  <c:v>54</c:v>
                </c:pt>
                <c:pt idx="23">
                  <c:v>125</c:v>
                </c:pt>
                <c:pt idx="24">
                  <c:v>95</c:v>
                </c:pt>
                <c:pt idx="25">
                  <c:v>52</c:v>
                </c:pt>
                <c:pt idx="26">
                  <c:v>67</c:v>
                </c:pt>
                <c:pt idx="27">
                  <c:v>58</c:v>
                </c:pt>
                <c:pt idx="28">
                  <c:v>68</c:v>
                </c:pt>
                <c:pt idx="29">
                  <c:v>59</c:v>
                </c:pt>
                <c:pt idx="30">
                  <c:v>106</c:v>
                </c:pt>
                <c:pt idx="31">
                  <c:v>73</c:v>
                </c:pt>
                <c:pt idx="32">
                  <c:v>67</c:v>
                </c:pt>
                <c:pt idx="33">
                  <c:v>67</c:v>
                </c:pt>
                <c:pt idx="34">
                  <c:v>154</c:v>
                </c:pt>
                <c:pt idx="35">
                  <c:v>97</c:v>
                </c:pt>
                <c:pt idx="36">
                  <c:v>57</c:v>
                </c:pt>
                <c:pt idx="37">
                  <c:v>175</c:v>
                </c:pt>
                <c:pt idx="38">
                  <c:v>78</c:v>
                </c:pt>
                <c:pt idx="39">
                  <c:v>35</c:v>
                </c:pt>
                <c:pt idx="40">
                  <c:v>92</c:v>
                </c:pt>
                <c:pt idx="41">
                  <c:v>117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6B7-4DDA-9F81-3779DAE0EF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26695416"/>
        <c:axId val="1"/>
      </c:barChart>
      <c:catAx>
        <c:axId val="9266954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270000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sv-SE"/>
          </a:p>
        </c:txPr>
        <c:crossAx val="1"/>
        <c:crosses val="autoZero"/>
        <c:auto val="1"/>
        <c:lblAlgn val="ctr"/>
        <c:lblOffset val="100"/>
        <c:tickLblSkip val="1"/>
        <c:noMultiLvlLbl val="0"/>
      </c:catAx>
      <c:valAx>
        <c:axId val="1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sv-SE"/>
          </a:p>
        </c:txPr>
        <c:crossAx val="92669541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78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sv-SE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2F72396-069F-4C14-91E7-CEC9F6CA2CC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31613854-09B5-42A5-93EA-05B31C546A1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CE6D722-8AC5-4F92-BAD8-FFCF831A9C3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E6D722-8AC5-4F92-BAD8-FFCF831A9C3C}" type="slidenum">
              <a:rPr lang="en-GB" altLang="en-US" smtClean="0"/>
              <a:pPr>
                <a:defRPr/>
              </a:pPr>
              <a:t>21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676928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043101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57447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96220227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46524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B0FE93A-C5D7-4348-916B-BD659C11216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E8DAF74-0A82-4476-BE6C-D901FC58B3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7C90D66D-CDF0-40AC-8CC4-56074BB8E306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357732400"/>
      </p:ext>
    </p:extLst>
  </p:cSld>
  <p:clrMapOvr>
    <a:masterClrMapping/>
  </p:clrMapOvr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3129189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08081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A6DC2A2-C49B-44AB-B7D0-411607A7EA7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981" y="1825625"/>
            <a:ext cx="508081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00384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77D24182-54B7-434C-B0E6-6ED76F65A2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A73F332-35E1-4209-B2DB-F2884EB6D7A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2020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3410826E-1EDC-4B8C-B56A-F895F02481EA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20B66678-CBD7-4194-AF02-6791FF682AA3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SP-200669 TSG SA WG3 Report to TSG SA#89-e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5" r:id="rId3"/>
    <p:sldLayoutId id="2147485416" r:id="rId4"/>
    <p:sldLayoutId id="2147485418" r:id="rId5"/>
    <p:sldLayoutId id="2147485417" r:id="rId6"/>
    <p:sldLayoutId id="2147485419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hyperlink" Target="mailto:noamen.ben.henda@ericsson.com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C6728FBE-69DB-4798-A669-DD87FB9E12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/>
              <a:t>SA3 Status Report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08C7280A-3D5E-4F37-BEAF-CC4302920B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Noamen Ben Henda, </a:t>
            </a:r>
            <a:r>
              <a:rPr lang="en-US" altLang="en-US" sz="2000" dirty="0">
                <a:latin typeface="Arial" panose="020B0604020202020204" pitchFamily="34" charset="0"/>
              </a:rPr>
              <a:t>SA3 Chairman, Ericsson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Mirko Cano Soveri, </a:t>
            </a:r>
            <a:r>
              <a:rPr lang="en-US" altLang="en-US" sz="2000" dirty="0">
                <a:latin typeface="Arial" panose="020B0604020202020204" pitchFamily="34" charset="0"/>
              </a:rPr>
              <a:t>SA3 Secretary, MCC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Alex Leadbeater, </a:t>
            </a:r>
            <a:r>
              <a:rPr lang="en-US" altLang="en-US" sz="2000" dirty="0">
                <a:latin typeface="Arial" panose="020B0604020202020204" pitchFamily="34" charset="0"/>
              </a:rPr>
              <a:t>SA3-LI Chairman, BT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Carmine Rizzo,</a:t>
            </a:r>
            <a:r>
              <a:rPr lang="en-US" altLang="en-US" sz="2000" dirty="0">
                <a:latin typeface="Arial" panose="020B0604020202020204" pitchFamily="34" charset="0"/>
              </a:rPr>
              <a:t> SA3-LI Secretary, MCC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DDE8DF69-6F5B-43E7-91E0-5A596F0FBB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/>
              <a:t>3GPP SA3 and SA3-LI officials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6FCD0A2E-639E-4767-8B23-EC74310A8B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/>
              <a:t>SA3 Officials</a:t>
            </a:r>
          </a:p>
          <a:p>
            <a:pPr lvl="1"/>
            <a:r>
              <a:rPr lang="en-US" altLang="en-US" sz="2000" dirty="0"/>
              <a:t>Chair: Noamen Ben Henda (Ericsson)</a:t>
            </a:r>
          </a:p>
          <a:p>
            <a:pPr lvl="1"/>
            <a:r>
              <a:rPr lang="en-US" altLang="en-US" sz="2000" dirty="0"/>
              <a:t>Vice-chairs:</a:t>
            </a:r>
          </a:p>
          <a:p>
            <a:pPr lvl="2"/>
            <a:r>
              <a:rPr lang="en-US" altLang="ja-JP" dirty="0"/>
              <a:t>Rajavelsamy Rajadurai (Samsung)</a:t>
            </a:r>
          </a:p>
          <a:p>
            <a:pPr lvl="2"/>
            <a:r>
              <a:rPr lang="en-US" altLang="ja-JP" dirty="0"/>
              <a:t>Minpeng Qi (China Mobile) </a:t>
            </a:r>
          </a:p>
          <a:p>
            <a:pPr lvl="1"/>
            <a:r>
              <a:rPr lang="en-US" altLang="en-US" sz="2000" dirty="0"/>
              <a:t>Secretary: Mirko Cano Soveri (MCC)</a:t>
            </a:r>
          </a:p>
          <a:p>
            <a:pPr lvl="1"/>
            <a:endParaRPr lang="en-US" altLang="en-US" sz="2000" dirty="0"/>
          </a:p>
          <a:p>
            <a:r>
              <a:rPr lang="en-US" altLang="en-US" sz="2400" dirty="0"/>
              <a:t>SA3 LI Officials</a:t>
            </a:r>
          </a:p>
          <a:p>
            <a:pPr lvl="1"/>
            <a:r>
              <a:rPr lang="en-US" altLang="en-US" sz="2000" dirty="0"/>
              <a:t>Chair: Alex Leadbeater (BT)</a:t>
            </a:r>
          </a:p>
          <a:p>
            <a:pPr lvl="1"/>
            <a:r>
              <a:rPr lang="en-US" altLang="en-US" sz="2000" dirty="0"/>
              <a:t>Vice-chair: Maurizio Iovieno (Ericsson)</a:t>
            </a:r>
          </a:p>
          <a:p>
            <a:pPr lvl="1"/>
            <a:r>
              <a:rPr lang="en-US" altLang="en-US" sz="2000" dirty="0"/>
              <a:t>Secretary:</a:t>
            </a:r>
            <a:r>
              <a:rPr lang="ja-JP" altLang="en-US" sz="2000" dirty="0"/>
              <a:t> </a:t>
            </a:r>
            <a:r>
              <a:rPr lang="en-US" altLang="ja-JP" sz="2000" dirty="0"/>
              <a:t>Carmine Rizzo (MCC)</a:t>
            </a:r>
            <a:endParaRPr lang="en-US" altLang="en-US" sz="2000" dirty="0"/>
          </a:p>
          <a:p>
            <a:endParaRPr lang="sv-SE" altLang="sv-SE" dirty="0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29F95F65-9C31-446B-B416-783D50ED62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Meetings since previous SA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0726B3E7-43F2-4F53-BCB0-816C6D0C9D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  <a:p>
            <a:r>
              <a:rPr lang="en-US" altLang="en-US" dirty="0"/>
              <a:t>SA3</a:t>
            </a:r>
          </a:p>
          <a:p>
            <a:pPr lvl="1"/>
            <a:r>
              <a:rPr lang="en-US" altLang="en-US" dirty="0"/>
              <a:t>SA3#100-e:		17</a:t>
            </a:r>
            <a:r>
              <a:rPr lang="en-US" altLang="en-US" baseline="30000" dirty="0"/>
              <a:t>th</a:t>
            </a:r>
            <a:r>
              <a:rPr lang="en-US" altLang="en-US" dirty="0"/>
              <a:t> – 28</a:t>
            </a:r>
            <a:r>
              <a:rPr lang="en-US" altLang="en-US" baseline="30000" dirty="0"/>
              <a:t>th</a:t>
            </a:r>
            <a:r>
              <a:rPr lang="en-US" altLang="en-US" dirty="0"/>
              <a:t> August 2020, online.</a:t>
            </a:r>
          </a:p>
          <a:p>
            <a:pPr lvl="1"/>
            <a:endParaRPr lang="en-US" altLang="en-US" dirty="0"/>
          </a:p>
          <a:p>
            <a:r>
              <a:rPr lang="en-US" altLang="en-US" dirty="0"/>
              <a:t>SA3-LI</a:t>
            </a:r>
          </a:p>
          <a:p>
            <a:pPr lvl="1"/>
            <a:r>
              <a:rPr lang="en-US" altLang="en-US" dirty="0"/>
              <a:t>SA3#78-LI-e-a:		14</a:t>
            </a:r>
            <a:r>
              <a:rPr lang="en-US" altLang="en-US" baseline="30000" dirty="0"/>
              <a:t>th</a:t>
            </a:r>
            <a:r>
              <a:rPr lang="en-US" altLang="en-US" dirty="0"/>
              <a:t> – 17</a:t>
            </a:r>
            <a:r>
              <a:rPr lang="en-US" altLang="en-US" baseline="30000" dirty="0"/>
              <a:t>th</a:t>
            </a:r>
            <a:r>
              <a:rPr lang="en-US" altLang="en-US" dirty="0"/>
              <a:t> July 2020, online.</a:t>
            </a:r>
          </a:p>
          <a:p>
            <a:pPr lvl="1"/>
            <a:r>
              <a:rPr lang="en-US" altLang="en-US" dirty="0"/>
              <a:t>SA3#78-LI-e-b:		28</a:t>
            </a:r>
            <a:r>
              <a:rPr lang="en-US" altLang="en-US" baseline="30000" dirty="0"/>
              <a:t>th</a:t>
            </a:r>
            <a:r>
              <a:rPr lang="en-US" altLang="en-US" dirty="0"/>
              <a:t> – 29</a:t>
            </a:r>
            <a:r>
              <a:rPr lang="en-US" altLang="en-US" baseline="30000" dirty="0"/>
              <a:t>th</a:t>
            </a:r>
            <a:r>
              <a:rPr lang="en-US" altLang="en-US" dirty="0"/>
              <a:t> July 2020, online.</a:t>
            </a:r>
          </a:p>
          <a:p>
            <a:pPr lvl="1"/>
            <a:r>
              <a:rPr lang="en-US" altLang="en-US" dirty="0"/>
              <a:t>SA3#78-LI-e-c:		11</a:t>
            </a:r>
            <a:r>
              <a:rPr lang="en-US" altLang="en-US" baseline="30000" dirty="0"/>
              <a:t>th</a:t>
            </a:r>
            <a:r>
              <a:rPr lang="en-US" altLang="en-US" dirty="0"/>
              <a:t> – 12</a:t>
            </a:r>
            <a:r>
              <a:rPr lang="en-US" altLang="en-US" baseline="30000" dirty="0"/>
              <a:t>th</a:t>
            </a:r>
            <a:r>
              <a:rPr lang="en-US" altLang="en-US" dirty="0"/>
              <a:t> August, online.</a:t>
            </a:r>
          </a:p>
          <a:p>
            <a:pPr lvl="1"/>
            <a:r>
              <a:rPr lang="en-US" altLang="en-US" dirty="0"/>
              <a:t>SA3#78-LI-e-d:		25</a:t>
            </a:r>
            <a:r>
              <a:rPr lang="en-US" altLang="en-US" baseline="30000" dirty="0"/>
              <a:t>th</a:t>
            </a:r>
            <a:r>
              <a:rPr lang="en-US" altLang="en-US" dirty="0"/>
              <a:t> – 26</a:t>
            </a:r>
            <a:r>
              <a:rPr lang="en-US" altLang="en-US" baseline="30000" dirty="0"/>
              <a:t>th</a:t>
            </a:r>
            <a:r>
              <a:rPr lang="en-US" altLang="en-US" dirty="0"/>
              <a:t> August, online.</a:t>
            </a:r>
          </a:p>
          <a:p>
            <a:pPr lvl="1"/>
            <a:endParaRPr lang="en-US" altLang="en-US" dirty="0">
              <a:highlight>
                <a:srgbClr val="FFFF00"/>
              </a:highlight>
            </a:endParaRPr>
          </a:p>
          <a:p>
            <a:pPr lvl="1"/>
            <a:endParaRPr lang="sv-SE" altLang="sv-SE" dirty="0"/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2D2E22A7-3349-407C-9A51-D2EEDD1700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Next SA3 and SA3-LI meetings</a:t>
            </a:r>
          </a:p>
        </p:txBody>
      </p:sp>
      <p:sp>
        <p:nvSpPr>
          <p:cNvPr id="11267" name="Content Placeholder 2">
            <a:extLst>
              <a:ext uri="{FF2B5EF4-FFF2-40B4-BE49-F238E27FC236}">
                <a16:creationId xmlns:a16="http://schemas.microsoft.com/office/drawing/2014/main" id="{4B086B12-4B08-416D-99D3-D40008E7A3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483" y="1825625"/>
            <a:ext cx="11206064" cy="4351338"/>
          </a:xfrm>
        </p:spPr>
        <p:txBody>
          <a:bodyPr/>
          <a:lstStyle/>
          <a:p>
            <a:r>
              <a:rPr lang="en-US" altLang="ja-JP" dirty="0"/>
              <a:t>SA3</a:t>
            </a:r>
            <a:endParaRPr lang="en-US" altLang="en-US" dirty="0"/>
          </a:p>
          <a:p>
            <a:pPr lvl="1"/>
            <a:r>
              <a:rPr lang="en-US" altLang="en-US" dirty="0"/>
              <a:t>SA3#100bis-e:		12</a:t>
            </a:r>
            <a:r>
              <a:rPr lang="en-US" altLang="en-US" baseline="30000" dirty="0"/>
              <a:t>th</a:t>
            </a:r>
            <a:r>
              <a:rPr lang="en-US" altLang="en-US" dirty="0"/>
              <a:t> –  16</a:t>
            </a:r>
            <a:r>
              <a:rPr lang="en-US" altLang="en-US" baseline="30000" dirty="0"/>
              <a:t>th</a:t>
            </a:r>
            <a:r>
              <a:rPr lang="en-US" altLang="en-US" dirty="0"/>
              <a:t> October 2020, Online.</a:t>
            </a:r>
          </a:p>
          <a:p>
            <a:pPr lvl="1"/>
            <a:r>
              <a:rPr lang="en-US" altLang="en-US" dirty="0"/>
              <a:t>SA3#101-e:		9</a:t>
            </a:r>
            <a:r>
              <a:rPr lang="en-US" altLang="en-US" baseline="30000" dirty="0"/>
              <a:t>th</a:t>
            </a:r>
            <a:r>
              <a:rPr lang="en-US" altLang="en-US" dirty="0"/>
              <a:t> –  20</a:t>
            </a:r>
            <a:r>
              <a:rPr lang="en-US" altLang="en-US" baseline="30000" dirty="0"/>
              <a:t>th</a:t>
            </a:r>
            <a:r>
              <a:rPr lang="en-US" altLang="en-US" dirty="0"/>
              <a:t> November 2020, Online.</a:t>
            </a:r>
          </a:p>
          <a:p>
            <a:endParaRPr lang="en-US" altLang="ja-JP" dirty="0"/>
          </a:p>
          <a:p>
            <a:r>
              <a:rPr lang="en-US" altLang="ja-JP" dirty="0"/>
              <a:t>SA3-LI</a:t>
            </a:r>
          </a:p>
          <a:p>
            <a:pPr lvl="1"/>
            <a:r>
              <a:rPr lang="sv-SE" altLang="ja-JP" dirty="0"/>
              <a:t>SA3#78-LI-e-e:		6th – 7th October 2020, Online.</a:t>
            </a:r>
          </a:p>
          <a:p>
            <a:pPr lvl="1"/>
            <a:r>
              <a:rPr lang="sv-SE" altLang="ja-JP" dirty="0"/>
              <a:t>SA3#79-LI-e-a:		19th – 23rd October 2020, Online.</a:t>
            </a:r>
          </a:p>
          <a:p>
            <a:pPr lvl="1"/>
            <a:r>
              <a:rPr lang="sv-SE" altLang="ja-JP" dirty="0"/>
              <a:t>SA3#79-LI-e-b:		10th – 12th November 2020, Online.</a:t>
            </a:r>
          </a:p>
          <a:p>
            <a:pPr lvl="1"/>
            <a:endParaRPr lang="en-US" altLang="en-US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8A6AC563-40DB-483F-A022-6F25DFCC38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SA3 statistics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31A321A9-967A-431C-B09E-B77EF92244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SA3#100-e: 17</a:t>
            </a:r>
            <a:r>
              <a:rPr lang="en-US" altLang="en-US" baseline="30000" dirty="0"/>
              <a:t>th</a:t>
            </a:r>
            <a:r>
              <a:rPr lang="en-US" altLang="en-US" dirty="0"/>
              <a:t> – 28</a:t>
            </a:r>
            <a:r>
              <a:rPr lang="en-US" altLang="en-US" baseline="30000" dirty="0"/>
              <a:t>th</a:t>
            </a:r>
            <a:r>
              <a:rPr lang="en-US" altLang="en-US" dirty="0"/>
              <a:t> August 2020, Online</a:t>
            </a:r>
          </a:p>
          <a:p>
            <a:pPr lvl="1"/>
            <a:endParaRPr lang="en-GB" altLang="zh-CN" dirty="0"/>
          </a:p>
          <a:p>
            <a:pPr lvl="1"/>
            <a:r>
              <a:rPr lang="en-GB" altLang="zh-CN" dirty="0"/>
              <a:t>Registered 117 delegates </a:t>
            </a:r>
          </a:p>
          <a:p>
            <a:pPr lvl="1"/>
            <a:r>
              <a:rPr lang="en-GB" altLang="zh-CN" dirty="0"/>
              <a:t>747 temporary documents </a:t>
            </a:r>
          </a:p>
          <a:p>
            <a:pPr lvl="1"/>
            <a:r>
              <a:rPr lang="en-GB" altLang="ja-JP" dirty="0"/>
              <a:t>51 incoming LS</a:t>
            </a:r>
          </a:p>
          <a:p>
            <a:pPr lvl="1"/>
            <a:r>
              <a:rPr lang="en-GB" altLang="ja-JP" dirty="0">
                <a:ea typeface="SimSun" panose="02010600030101010101" pitchFamily="2" charset="-122"/>
              </a:rPr>
              <a:t>12</a:t>
            </a:r>
            <a:r>
              <a:rPr lang="en-GB" altLang="ja-JP" dirty="0"/>
              <a:t> outgoing LS</a:t>
            </a:r>
          </a:p>
          <a:p>
            <a:pPr lvl="1"/>
            <a:r>
              <a:rPr lang="en-GB" altLang="ja-JP" dirty="0"/>
              <a:t>98 agreed CRs (not in scope of agenda)</a:t>
            </a:r>
          </a:p>
          <a:p>
            <a:endParaRPr lang="sv-SE" altLang="sv-SE" sz="3200" dirty="0"/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6748C07E-6378-43E7-BCB8-162899351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Document statistics</a:t>
            </a:r>
          </a:p>
        </p:txBody>
      </p:sp>
      <p:sp>
        <p:nvSpPr>
          <p:cNvPr id="13315" name="テキスト ボックス 9">
            <a:extLst>
              <a:ext uri="{FF2B5EF4-FFF2-40B4-BE49-F238E27FC236}">
                <a16:creationId xmlns:a16="http://schemas.microsoft.com/office/drawing/2014/main" id="{4F372886-FDE2-4E9D-9FED-689BF5BF63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12410" y="5401901"/>
            <a:ext cx="911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Meetings</a:t>
            </a:r>
            <a:endParaRPr lang="en-GB" altLang="en-US" sz="14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5D81A24C-8D74-4996-B83B-7CEDB6A246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5198674"/>
              </p:ext>
            </p:extLst>
          </p:nvPr>
        </p:nvGraphicFramePr>
        <p:xfrm>
          <a:off x="1079937" y="1631731"/>
          <a:ext cx="9080055" cy="4716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8139CDD-033F-4D57-BA9B-45D957FA0B3F}"/>
              </a:ext>
            </a:extLst>
          </p:cNvPr>
          <p:cNvSpPr/>
          <p:nvPr/>
        </p:nvSpPr>
        <p:spPr>
          <a:xfrm>
            <a:off x="8521262" y="3252428"/>
            <a:ext cx="2561897" cy="18871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38" name="Title 1">
            <a:extLst>
              <a:ext uri="{FF2B5EF4-FFF2-40B4-BE49-F238E27FC236}">
                <a16:creationId xmlns:a16="http://schemas.microsoft.com/office/drawing/2014/main" id="{129E5489-0D7D-4ECC-9DEF-485AAF8AE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Delegate statistics</a:t>
            </a:r>
          </a:p>
        </p:txBody>
      </p:sp>
      <p:sp>
        <p:nvSpPr>
          <p:cNvPr id="14339" name="テキスト ボックス 7">
            <a:extLst>
              <a:ext uri="{FF2B5EF4-FFF2-40B4-BE49-F238E27FC236}">
                <a16:creationId xmlns:a16="http://schemas.microsoft.com/office/drawing/2014/main" id="{E693512B-4CAB-4E4A-B020-CF2DACC386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488" y="1981200"/>
            <a:ext cx="184626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Number of delegates</a:t>
            </a:r>
            <a:endParaRPr lang="en-GB" altLang="en-US" sz="140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4340" name="テキスト ボックス 9">
            <a:extLst>
              <a:ext uri="{FF2B5EF4-FFF2-40B4-BE49-F238E27FC236}">
                <a16:creationId xmlns:a16="http://schemas.microsoft.com/office/drawing/2014/main" id="{A43F5E27-BAC6-4B21-98E1-20093E44F3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70988" y="5059363"/>
            <a:ext cx="911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Meetings</a:t>
            </a:r>
            <a:endParaRPr lang="en-GB" altLang="en-US" sz="14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" name="テキスト ボックス 9">
            <a:extLst>
              <a:ext uri="{FF2B5EF4-FFF2-40B4-BE49-F238E27FC236}">
                <a16:creationId xmlns:a16="http://schemas.microsoft.com/office/drawing/2014/main" id="{C8016456-E6CE-4EAC-807B-A1FC1985D7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21932" y="3252428"/>
            <a:ext cx="196122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 i="1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For electronic meetings only registrations are tracked</a:t>
            </a:r>
            <a:endParaRPr lang="en-GB" altLang="en-US" sz="1100" i="1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5276CD1E-4051-44BF-A28C-4951236A37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0406716"/>
              </p:ext>
            </p:extLst>
          </p:nvPr>
        </p:nvGraphicFramePr>
        <p:xfrm>
          <a:off x="1461915" y="1866986"/>
          <a:ext cx="7880804" cy="42749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3">
            <a:extLst>
              <a:ext uri="{FF2B5EF4-FFF2-40B4-BE49-F238E27FC236}">
                <a16:creationId xmlns:a16="http://schemas.microsoft.com/office/drawing/2014/main" id="{DE6131B3-0905-4FD4-BD88-4E540AD2AB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Status Report on SA3-LI</a:t>
            </a:r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3">
            <a:extLst>
              <a:ext uri="{FF2B5EF4-FFF2-40B4-BE49-F238E27FC236}">
                <a16:creationId xmlns:a16="http://schemas.microsoft.com/office/drawing/2014/main" id="{7EC485BE-77B7-414D-989F-26E6C4E696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1625"/>
            <a:ext cx="10515600" cy="1325563"/>
          </a:xfrm>
        </p:spPr>
        <p:txBody>
          <a:bodyPr/>
          <a:lstStyle/>
          <a:p>
            <a:r>
              <a:rPr lang="sv-SE" altLang="sv-SE" dirty="0"/>
              <a:t>Lawful Interception (LI) </a:t>
            </a:r>
            <a:br>
              <a:rPr lang="sv-SE" altLang="sv-SE" dirty="0"/>
            </a:br>
            <a:r>
              <a:rPr lang="sv-SE" altLang="sv-SE" dirty="0"/>
              <a:t>General</a:t>
            </a:r>
          </a:p>
        </p:txBody>
      </p:sp>
      <p:sp>
        <p:nvSpPr>
          <p:cNvPr id="16387" name="Content Placeholder 4">
            <a:extLst>
              <a:ext uri="{FF2B5EF4-FFF2-40B4-BE49-F238E27FC236}">
                <a16:creationId xmlns:a16="http://schemas.microsoft.com/office/drawing/2014/main" id="{1E6CD892-9FE2-40E9-A007-7B5F090BC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en-GB" altLang="en-US" dirty="0"/>
              <a:t>Stage 1 - TS 33.126 </a:t>
            </a:r>
          </a:p>
          <a:p>
            <a:pPr lvl="1"/>
            <a:r>
              <a:rPr lang="en-GB" altLang="en-US" sz="2000" dirty="0"/>
              <a:t>R16 Complete. </a:t>
            </a:r>
          </a:p>
          <a:p>
            <a:pPr lvl="1"/>
            <a:r>
              <a:rPr lang="en-GB" altLang="en-US" sz="2000" dirty="0"/>
              <a:t>R17 in progress.</a:t>
            </a:r>
          </a:p>
          <a:p>
            <a:pPr lvl="1"/>
            <a:endParaRPr lang="en-GB" altLang="en-US" sz="2000" dirty="0"/>
          </a:p>
          <a:p>
            <a:r>
              <a:rPr lang="en-GB" altLang="en-US" dirty="0"/>
              <a:t>Stage 2 - TS 33.127 &amp; 33.107.</a:t>
            </a:r>
          </a:p>
          <a:p>
            <a:pPr lvl="1"/>
            <a:r>
              <a:rPr lang="en-GB" altLang="en-US" sz="2000" dirty="0"/>
              <a:t>R16 </a:t>
            </a:r>
          </a:p>
          <a:p>
            <a:pPr lvl="2"/>
            <a:r>
              <a:rPr lang="en-GB" altLang="en-US" sz="1800" dirty="0"/>
              <a:t>98% complete at SA#89.</a:t>
            </a:r>
            <a:endParaRPr lang="en-GB" altLang="en-US" sz="2800" dirty="0"/>
          </a:p>
          <a:p>
            <a:pPr lvl="2"/>
            <a:endParaRPr lang="en-GB" altLang="en-US" sz="2800" dirty="0"/>
          </a:p>
          <a:p>
            <a:pPr lvl="2"/>
            <a:endParaRPr lang="en-GB" altLang="en-US" sz="2800" dirty="0"/>
          </a:p>
          <a:p>
            <a:pPr lvl="2"/>
            <a:endParaRPr lang="en-GB" altLang="en-US" sz="2800" dirty="0"/>
          </a:p>
          <a:p>
            <a:endParaRPr lang="sv-SE" altLang="en-US" sz="4000" dirty="0"/>
          </a:p>
        </p:txBody>
      </p:sp>
      <p:sp>
        <p:nvSpPr>
          <p:cNvPr id="16388" name="Content Placeholder 5">
            <a:extLst>
              <a:ext uri="{FF2B5EF4-FFF2-40B4-BE49-F238E27FC236}">
                <a16:creationId xmlns:a16="http://schemas.microsoft.com/office/drawing/2014/main" id="{DAAA817F-72AD-42D4-A455-8C166613C72A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en-GB" altLang="en-US" sz="2400" dirty="0"/>
              <a:t>Stage 3 – TS 33.128 &amp; 33.108.</a:t>
            </a:r>
          </a:p>
          <a:p>
            <a:pPr lvl="1"/>
            <a:r>
              <a:rPr lang="en-GB" altLang="en-US" sz="2000" dirty="0"/>
              <a:t>R16 </a:t>
            </a:r>
          </a:p>
          <a:p>
            <a:pPr lvl="2"/>
            <a:r>
              <a:rPr lang="en-GB" altLang="en-US" sz="1800" dirty="0"/>
              <a:t>Completion Dec 2020.</a:t>
            </a:r>
          </a:p>
          <a:p>
            <a:endParaRPr lang="en-GB" altLang="en-US" sz="2400" dirty="0"/>
          </a:p>
        </p:txBody>
      </p:sp>
    </p:spTree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CCF479EE-3AC6-4440-9CF5-B76A18C6D2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Lawful Interception (LI) </a:t>
            </a:r>
            <a:br>
              <a:rPr lang="sv-SE" altLang="sv-SE" dirty="0"/>
            </a:br>
            <a:r>
              <a:rPr lang="sv-SE" altLang="sv-SE" dirty="0"/>
              <a:t>SA3-LI#77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68DFDE8-5B7C-4AE6-9E7D-56AD69B96F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Packs of agreed CRs submitted to SA#89-e: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SP-200806 Rel-15</a:t>
            </a:r>
          </a:p>
          <a:p>
            <a:pPr lvl="1"/>
            <a:r>
              <a:rPr lang="en-US" altLang="en-US" dirty="0">
                <a:sym typeface="Wingdings" panose="05000000000000000000" pitchFamily="2" charset="2"/>
              </a:rPr>
              <a:t>SP-200807 Rel-16</a:t>
            </a:r>
          </a:p>
          <a:p>
            <a:pPr marL="0" indent="0">
              <a:buNone/>
            </a:pPr>
            <a:endParaRPr lang="en-US" altLang="en-US" dirty="0">
              <a:sym typeface="Wingdings" panose="05000000000000000000" pitchFamily="2" charset="2"/>
            </a:endParaRPr>
          </a:p>
          <a:p>
            <a:r>
              <a:rPr lang="en-US" altLang="en-US" dirty="0">
                <a:sym typeface="Wingdings" panose="05000000000000000000" pitchFamily="2" charset="2"/>
              </a:rPr>
              <a:t>TR 33.929 v0.0.5, available on portal </a:t>
            </a:r>
            <a:r>
              <a:rPr lang="en-GB" altLang="en-US" dirty="0">
                <a:sym typeface="Wingdings" panose="05000000000000000000" pitchFamily="2" charset="2"/>
              </a:rPr>
              <a:t> </a:t>
            </a:r>
            <a:endParaRPr lang="en-US" altLang="en-US" dirty="0">
              <a:sym typeface="Wingdings" panose="05000000000000000000" pitchFamily="2" charset="2"/>
            </a:endParaRPr>
          </a:p>
          <a:p>
            <a:pPr lvl="1"/>
            <a:r>
              <a:rPr lang="fr-FR" i="1" dirty="0" err="1"/>
              <a:t>Lawful</a:t>
            </a:r>
            <a:r>
              <a:rPr lang="fr-FR" i="1" dirty="0"/>
              <a:t> Interception (LI) </a:t>
            </a:r>
            <a:r>
              <a:rPr lang="fr-FR" i="1" dirty="0" err="1"/>
              <a:t>implementation</a:t>
            </a:r>
            <a:r>
              <a:rPr lang="fr-FR" i="1" dirty="0"/>
              <a:t> guidance</a:t>
            </a:r>
          </a:p>
          <a:p>
            <a:pPr lvl="1"/>
            <a:r>
              <a:rPr lang="fr-FR" altLang="ja-JP" i="1" dirty="0" err="1">
                <a:sym typeface="Wingdings" panose="05000000000000000000" pitchFamily="2" charset="2"/>
              </a:rPr>
              <a:t>Expected</a:t>
            </a:r>
            <a:r>
              <a:rPr lang="fr-FR" altLang="ja-JP" i="1" dirty="0">
                <a:sym typeface="Wingdings" panose="05000000000000000000" pitchFamily="2" charset="2"/>
              </a:rPr>
              <a:t> for R17 </a:t>
            </a:r>
            <a:r>
              <a:rPr lang="fr-FR" altLang="ja-JP" i="1" dirty="0" err="1">
                <a:sym typeface="Wingdings" panose="05000000000000000000" pitchFamily="2" charset="2"/>
              </a:rPr>
              <a:t>Approval</a:t>
            </a:r>
            <a:r>
              <a:rPr lang="fr-FR" altLang="ja-JP" i="1" dirty="0">
                <a:sym typeface="Wingdings" panose="05000000000000000000" pitchFamily="2" charset="2"/>
              </a:rPr>
              <a:t>.</a:t>
            </a:r>
            <a:endParaRPr lang="en-US" altLang="ja-JP" i="1" dirty="0">
              <a:sym typeface="Wingdings" panose="05000000000000000000" pitchFamily="2" charset="2"/>
            </a:endParaRPr>
          </a:p>
          <a:p>
            <a:endParaRPr lang="sv-SE" dirty="0"/>
          </a:p>
        </p:txBody>
      </p:sp>
    </p:spTree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59BB02-AB54-4336-A00A-71330CB76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SA3-LI Processes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F02EA2-E7FC-4A37-B42D-6F4061FDF4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04252"/>
            <a:ext cx="10901714" cy="4372711"/>
          </a:xfrm>
        </p:spPr>
        <p:txBody>
          <a:bodyPr/>
          <a:lstStyle/>
          <a:p>
            <a:r>
              <a:rPr lang="en-GB" altLang="en-US" sz="2000" dirty="0"/>
              <a:t>New CR process based on ETSI / 3GPP Forge still under discussion.</a:t>
            </a:r>
          </a:p>
          <a:p>
            <a:endParaRPr lang="en-GB" altLang="en-US" sz="2000" dirty="0"/>
          </a:p>
          <a:p>
            <a:r>
              <a:rPr lang="en-GB" altLang="en-US" sz="2000" dirty="0"/>
              <a:t>Formal recommendations delayed, expected by SA#90.</a:t>
            </a:r>
          </a:p>
          <a:p>
            <a:endParaRPr lang="en-GB" altLang="en-US" sz="2000" dirty="0"/>
          </a:p>
          <a:p>
            <a:r>
              <a:rPr lang="en-GB" altLang="en-US" sz="2000" dirty="0"/>
              <a:t>Ideally Forge will be used within SA3-LI to handle all ASN.1 and XML code applicable to TS 33.128.</a:t>
            </a:r>
          </a:p>
          <a:p>
            <a:r>
              <a:rPr lang="en-GB" altLang="en-US" sz="2000" dirty="0"/>
              <a:t>SA3-LI Forge repository already being used in parallel with normal CR processes.</a:t>
            </a:r>
          </a:p>
          <a:p>
            <a:r>
              <a:rPr lang="en-GB" altLang="en-US" sz="2000" dirty="0"/>
              <a:t>SA3-LI Forge includes automated ASN.1 quality checks.</a:t>
            </a:r>
          </a:p>
          <a:p>
            <a:r>
              <a:rPr lang="en-GB" altLang="en-US" sz="2000" dirty="0"/>
              <a:t>Proposals being discussed jointly with SA6 and CT groups.</a:t>
            </a:r>
          </a:p>
        </p:txBody>
      </p:sp>
    </p:spTree>
    <p:extLst>
      <p:ext uri="{BB962C8B-B14F-4D97-AF65-F5344CB8AC3E}">
        <p14:creationId xmlns:p14="http://schemas.microsoft.com/office/powerpoint/2010/main" val="716326543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0A6BDC-C0A7-4596-BE2C-A0505E60F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Highlights!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6C8A38-A592-4F23-85BF-32325E014C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News!</a:t>
            </a:r>
          </a:p>
          <a:p>
            <a:pPr lvl="1"/>
            <a:r>
              <a:rPr lang="en-US" altLang="ja-JP" dirty="0"/>
              <a:t>SA3 recipient of the 2019 excellence award announced</a:t>
            </a:r>
          </a:p>
          <a:p>
            <a:pPr lvl="2"/>
            <a:r>
              <a:rPr lang="en-US" altLang="ja-JP" dirty="0"/>
              <a:t>Adrian Escott (Qualcomm)</a:t>
            </a:r>
          </a:p>
          <a:p>
            <a:pPr lvl="1"/>
            <a:endParaRPr lang="en-US" altLang="ja-JP" dirty="0"/>
          </a:p>
          <a:p>
            <a:pPr lvl="1"/>
            <a:r>
              <a:rPr lang="en-US" altLang="ja-JP" dirty="0"/>
              <a:t>NESAS official launch</a:t>
            </a:r>
          </a:p>
          <a:p>
            <a:pPr lvl="2"/>
            <a:r>
              <a:rPr lang="en-US" altLang="ja-JP" dirty="0"/>
              <a:t>Further details in LS from GSMA SECAG (S3-201547)</a:t>
            </a:r>
          </a:p>
          <a:p>
            <a:pPr lvl="1"/>
            <a:endParaRPr lang="en-US" altLang="ja-JP" sz="1800" b="1" dirty="0"/>
          </a:p>
          <a:p>
            <a:pPr lvl="1"/>
            <a:endParaRPr lang="en-US" altLang="ja-JP" dirty="0">
              <a:highlight>
                <a:srgbClr val="FFFF00"/>
              </a:highlight>
            </a:endParaRPr>
          </a:p>
          <a:p>
            <a:pPr lvl="1"/>
            <a:endParaRPr lang="en-US" altLang="ja-JP" dirty="0">
              <a:highlight>
                <a:srgbClr val="FFFF00"/>
              </a:highlight>
            </a:endParaRPr>
          </a:p>
          <a:p>
            <a:pPr lvl="1"/>
            <a:endParaRPr lang="en-US" altLang="ja-JP" dirty="0"/>
          </a:p>
          <a:p>
            <a:endParaRPr lang="sv-SE" sz="32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18F96A-616C-4298-A501-BC503C92FED3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sv-SE" dirty="0"/>
              <a:t>Completed WIDs</a:t>
            </a:r>
          </a:p>
          <a:p>
            <a:pPr lvl="1"/>
            <a:r>
              <a:rPr lang="en-US" dirty="0">
                <a:ea typeface="MS Mincho" panose="02020609040205080304" pitchFamily="49" charset="-128"/>
                <a:cs typeface="Arial" panose="020B0604020202020204" pitchFamily="34" charset="0"/>
              </a:rPr>
              <a:t>Security for enhancements to the Service Based 5G System Architecture (</a:t>
            </a:r>
            <a:r>
              <a:rPr lang="sv-SE" dirty="0">
                <a:ea typeface="MS Mincho" panose="02020609040205080304" pitchFamily="49" charset="-128"/>
                <a:cs typeface="Arial" panose="020B0604020202020204" pitchFamily="34" charset="0"/>
              </a:rPr>
              <a:t>5G_eSBA)</a:t>
            </a:r>
          </a:p>
          <a:p>
            <a:pPr lvl="1"/>
            <a:endParaRPr lang="sv-SE" dirty="0"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lvl="1"/>
            <a:endParaRPr lang="sv-SE" dirty="0"/>
          </a:p>
          <a:p>
            <a:pPr lvl="1"/>
            <a:endParaRPr lang="sv-SE" sz="2000" b="1" dirty="0">
              <a:latin typeface="Arial" panose="020B0604020202020204" pitchFamily="34" charset="0"/>
              <a:ea typeface="MS Mincho" panose="02020609040205080304" pitchFamily="49" charset="-128"/>
            </a:endParaRPr>
          </a:p>
          <a:p>
            <a:pPr lvl="1"/>
            <a:endParaRPr lang="sv-SE" sz="2000" b="1" dirty="0">
              <a:latin typeface="Arial" panose="020B0604020202020204" pitchFamily="34" charset="0"/>
              <a:ea typeface="MS Mincho" panose="02020609040205080304" pitchFamily="49" charset="-128"/>
            </a:endParaRPr>
          </a:p>
          <a:p>
            <a:pPr lvl="1"/>
            <a:endParaRPr lang="sv-SE" sz="2000" b="1" dirty="0">
              <a:latin typeface="Arial" panose="020B0604020202020204" pitchFamily="34" charset="0"/>
              <a:ea typeface="MS Mincho" panose="02020609040205080304" pitchFamily="49" charset="-128"/>
            </a:endParaRPr>
          </a:p>
          <a:p>
            <a:pPr lvl="1"/>
            <a:endParaRPr lang="sv-SE" dirty="0">
              <a:solidFill>
                <a:schemeClr val="dk1"/>
              </a:solidFill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lvl="1"/>
            <a:endParaRPr lang="sv-SE" dirty="0"/>
          </a:p>
          <a:p>
            <a:pPr lvl="1"/>
            <a:endParaRPr lang="sv-SE" dirty="0"/>
          </a:p>
          <a:p>
            <a:pPr lvl="1"/>
            <a:endParaRPr lang="en-GB" dirty="0"/>
          </a:p>
          <a:p>
            <a:pPr lvl="1"/>
            <a:endParaRPr lang="sv-SE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997878272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6">
            <a:extLst>
              <a:ext uri="{FF2B5EF4-FFF2-40B4-BE49-F238E27FC236}">
                <a16:creationId xmlns:a16="http://schemas.microsoft.com/office/drawing/2014/main" id="{F75A4A87-AECA-436F-8449-2A7CC23E1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Status Report on SA3 Work Items</a:t>
            </a:r>
          </a:p>
        </p:txBody>
      </p:sp>
    </p:spTree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2">
            <a:extLst>
              <a:ext uri="{FF2B5EF4-FFF2-40B4-BE49-F238E27FC236}">
                <a16:creationId xmlns:a16="http://schemas.microsoft.com/office/drawing/2014/main" id="{14A9882D-3C3D-4A55-BD83-4385F7414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9400"/>
            <a:ext cx="10515600" cy="1325563"/>
          </a:xfrm>
        </p:spPr>
        <p:txBody>
          <a:bodyPr/>
          <a:lstStyle/>
          <a:p>
            <a:r>
              <a:rPr lang="sv-SE" altLang="sv-SE" sz="4000" dirty="0"/>
              <a:t>5G System Security</a:t>
            </a:r>
            <a:br>
              <a:rPr lang="sv-SE" altLang="sv-SE" sz="4000" dirty="0"/>
            </a:br>
            <a:r>
              <a:rPr lang="sv-SE" altLang="sv-SE" sz="3200" dirty="0"/>
              <a:t>(5GS_Ph1-SEC)</a:t>
            </a:r>
          </a:p>
        </p:txBody>
      </p:sp>
      <p:sp>
        <p:nvSpPr>
          <p:cNvPr id="22531" name="Content Placeholder 3">
            <a:extLst>
              <a:ext uri="{FF2B5EF4-FFF2-40B4-BE49-F238E27FC236}">
                <a16:creationId xmlns:a16="http://schemas.microsoft.com/office/drawing/2014/main" id="{110DBC1C-610F-4504-9EB5-F8381501B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  <a:p>
            <a:r>
              <a:rPr lang="en-US" altLang="en-US" dirty="0"/>
              <a:t>24 CR to TS 33.501 submitted for approval in SP-200709</a:t>
            </a:r>
          </a:p>
          <a:p>
            <a:pPr lvl="1"/>
            <a:r>
              <a:rPr lang="en-US" altLang="en-US" dirty="0"/>
              <a:t>11 Editorial and cleanups by rapporteur</a:t>
            </a:r>
          </a:p>
          <a:p>
            <a:pPr lvl="1"/>
            <a:r>
              <a:rPr lang="en-US" altLang="en-US" dirty="0"/>
              <a:t>10 related to SBA security</a:t>
            </a:r>
          </a:p>
          <a:p>
            <a:pPr lvl="1"/>
            <a:r>
              <a:rPr lang="en-US" altLang="en-US" dirty="0"/>
              <a:t>1 related to NAS redirection</a:t>
            </a:r>
          </a:p>
          <a:p>
            <a:pPr lvl="1"/>
            <a:r>
              <a:rPr lang="en-US" altLang="en-US" dirty="0"/>
              <a:t>1 related to the authentication procedure</a:t>
            </a:r>
          </a:p>
          <a:p>
            <a:pPr lvl="1"/>
            <a:r>
              <a:rPr lang="en-US" altLang="en-US" dirty="0"/>
              <a:t>1 related to steering of roaming</a:t>
            </a:r>
          </a:p>
          <a:p>
            <a:pPr lvl="1"/>
            <a:endParaRPr lang="en-US" altLang="en-US" dirty="0"/>
          </a:p>
          <a:p>
            <a:pPr lvl="1"/>
            <a:endParaRPr lang="en-US" altLang="en-US" dirty="0"/>
          </a:p>
          <a:p>
            <a:endParaRPr lang="en-US" altLang="en-US" dirty="0"/>
          </a:p>
          <a:p>
            <a:endParaRPr lang="sv-SE" altLang="sv-SE" dirty="0"/>
          </a:p>
        </p:txBody>
      </p:sp>
    </p:spTree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2">
            <a:extLst>
              <a:ext uri="{FF2B5EF4-FFF2-40B4-BE49-F238E27FC236}">
                <a16:creationId xmlns:a16="http://schemas.microsoft.com/office/drawing/2014/main" id="{EE5B4F66-EC57-4D26-825B-AA648CE88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sz="4000" dirty="0"/>
              <a:t>Mission Critical</a:t>
            </a:r>
            <a:br>
              <a:rPr lang="sv-SE" altLang="sv-SE" sz="4000" dirty="0"/>
            </a:br>
            <a:r>
              <a:rPr lang="sv-SE" altLang="sv-SE" sz="3200" dirty="0"/>
              <a:t>(MCXSec)</a:t>
            </a:r>
            <a:endParaRPr lang="sv-SE" altLang="sv-SE" sz="4000" dirty="0"/>
          </a:p>
        </p:txBody>
      </p:sp>
      <p:sp>
        <p:nvSpPr>
          <p:cNvPr id="20483" name="Content Placeholder 3">
            <a:extLst>
              <a:ext uri="{FF2B5EF4-FFF2-40B4-BE49-F238E27FC236}">
                <a16:creationId xmlns:a16="http://schemas.microsoft.com/office/drawing/2014/main" id="{1FABEECB-69D4-46F2-9459-826A8DC574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Completion rate: </a:t>
            </a:r>
          </a:p>
          <a:p>
            <a:pPr lvl="1"/>
            <a:r>
              <a:rPr lang="en-US" altLang="en-US" dirty="0"/>
              <a:t>80%</a:t>
            </a:r>
          </a:p>
          <a:p>
            <a:pPr lvl="1"/>
            <a:endParaRPr lang="en-US" altLang="en-US" dirty="0">
              <a:sym typeface="Wingdings" panose="05000000000000000000" pitchFamily="2" charset="2"/>
            </a:endParaRPr>
          </a:p>
          <a:p>
            <a:r>
              <a:rPr lang="en-US" altLang="en-US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Jun 20</a:t>
            </a:r>
          </a:p>
          <a:p>
            <a:pPr lvl="1"/>
            <a:endParaRPr lang="en-US" altLang="en-US" dirty="0"/>
          </a:p>
          <a:p>
            <a:r>
              <a:rPr lang="en-US" altLang="en-US" dirty="0"/>
              <a:t>Documents: </a:t>
            </a:r>
          </a:p>
          <a:p>
            <a:pPr lvl="1"/>
            <a:r>
              <a:rPr lang="en-US" altLang="en-US" dirty="0"/>
              <a:t>Nothing to report</a:t>
            </a:r>
            <a:endParaRPr lang="en-US" altLang="en-US" dirty="0">
              <a:highlight>
                <a:srgbClr val="FFFF00"/>
              </a:highlight>
            </a:endParaRPr>
          </a:p>
          <a:p>
            <a:pPr lvl="1"/>
            <a:endParaRPr lang="en-US" altLang="en-US" dirty="0"/>
          </a:p>
          <a:p>
            <a:pPr lvl="1"/>
            <a:endParaRPr lang="en-US" altLang="en-US" dirty="0"/>
          </a:p>
          <a:p>
            <a:pPr lvl="1"/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2">
            <a:extLst>
              <a:ext uri="{FF2B5EF4-FFF2-40B4-BE49-F238E27FC236}">
                <a16:creationId xmlns:a16="http://schemas.microsoft.com/office/drawing/2014/main" id="{5C30094F-4F78-4961-BB17-AD4DDBCA00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4000" dirty="0"/>
              <a:t>Security Aspects of the 5G Service </a:t>
            </a:r>
            <a:br>
              <a:rPr lang="en-US" altLang="ja-JP" sz="4000" dirty="0"/>
            </a:br>
            <a:r>
              <a:rPr lang="en-US" altLang="ja-JP" sz="4000" dirty="0"/>
              <a:t>Based Architecture </a:t>
            </a:r>
            <a:r>
              <a:rPr lang="en-US" altLang="ja-JP" sz="3200" dirty="0"/>
              <a:t>(eSBA)</a:t>
            </a:r>
            <a:endParaRPr lang="sv-SE" altLang="sv-SE" sz="4000" dirty="0"/>
          </a:p>
        </p:txBody>
      </p:sp>
      <p:sp>
        <p:nvSpPr>
          <p:cNvPr id="28676" name="Content Placeholder 4">
            <a:extLst>
              <a:ext uri="{FF2B5EF4-FFF2-40B4-BE49-F238E27FC236}">
                <a16:creationId xmlns:a16="http://schemas.microsoft.com/office/drawing/2014/main" id="{E024541C-D063-4776-B0BB-C7561CE5D0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sv-SE" sz="2400" dirty="0"/>
              <a:t>WI code</a:t>
            </a:r>
          </a:p>
          <a:p>
            <a:pPr lvl="1"/>
            <a:r>
              <a:rPr lang="en-US" altLang="sv-SE" sz="2000" dirty="0"/>
              <a:t>eSBA</a:t>
            </a:r>
          </a:p>
          <a:p>
            <a:r>
              <a:rPr lang="en-US" altLang="sv-SE" sz="2400" dirty="0"/>
              <a:t>Completion rate:</a:t>
            </a:r>
          </a:p>
          <a:p>
            <a:pPr lvl="1"/>
            <a:r>
              <a:rPr lang="sv-SE" altLang="sv-SE" sz="2000" dirty="0"/>
              <a:t>95% </a:t>
            </a:r>
            <a:r>
              <a:rPr lang="en-US" altLang="ja-JP" sz="2000" dirty="0">
                <a:sym typeface="Wingdings" panose="05000000000000000000" pitchFamily="2" charset="2"/>
              </a:rPr>
              <a:t> 100%</a:t>
            </a:r>
          </a:p>
          <a:p>
            <a:r>
              <a:rPr lang="en-US" altLang="sv-SE" sz="2400" dirty="0"/>
              <a:t>Target</a:t>
            </a:r>
          </a:p>
          <a:p>
            <a:pPr lvl="1"/>
            <a:r>
              <a:rPr lang="en-US" altLang="ja-JP" sz="2000" dirty="0">
                <a:sym typeface="Wingdings" panose="05000000000000000000" pitchFamily="2" charset="2"/>
              </a:rPr>
              <a:t>Jun</a:t>
            </a:r>
            <a:r>
              <a:rPr lang="en-US" altLang="sv-SE" sz="2000" dirty="0"/>
              <a:t> 20</a:t>
            </a:r>
            <a:endParaRPr lang="en-US" altLang="sv-SE" sz="1800" dirty="0"/>
          </a:p>
          <a:p>
            <a:r>
              <a:rPr lang="en-US" altLang="sv-SE" sz="2400" dirty="0"/>
              <a:t>Documents</a:t>
            </a:r>
          </a:p>
          <a:p>
            <a:pPr lvl="1"/>
            <a:r>
              <a:rPr lang="en-US" altLang="en-US" sz="2000" dirty="0"/>
              <a:t>Rel-16 CRs to TS 33.501 for approval in SP-200706</a:t>
            </a:r>
          </a:p>
          <a:p>
            <a:pPr lvl="2"/>
            <a:r>
              <a:rPr lang="en-US" altLang="en-US" sz="1800" dirty="0"/>
              <a:t>Clarifications and cleanups</a:t>
            </a:r>
          </a:p>
          <a:p>
            <a:pPr lvl="1"/>
            <a:r>
              <a:rPr lang="en-US" altLang="ja-JP" sz="2000" dirty="0"/>
              <a:t>Rel-16 CR to TR 33.855 for approval in SP-200712</a:t>
            </a:r>
          </a:p>
          <a:p>
            <a:pPr lvl="2"/>
            <a:r>
              <a:rPr lang="en-US" altLang="ja-JP" sz="1800" dirty="0"/>
              <a:t>Rapporteur cleanups</a:t>
            </a:r>
            <a:endParaRPr lang="sv-SE" altLang="sv-SE" sz="1800" dirty="0"/>
          </a:p>
          <a:p>
            <a:pPr lvl="1"/>
            <a:endParaRPr lang="sv-SE" altLang="sv-SE" dirty="0">
              <a:highlight>
                <a:srgbClr val="FFFF00"/>
              </a:highlight>
            </a:endParaRPr>
          </a:p>
        </p:txBody>
      </p:sp>
    </p:spTree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2">
            <a:extLst>
              <a:ext uri="{FF2B5EF4-FFF2-40B4-BE49-F238E27FC236}">
                <a16:creationId xmlns:a16="http://schemas.microsoft.com/office/drawing/2014/main" id="{586FB3A6-5FED-41FD-8F88-426BE862D7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4000" dirty="0"/>
              <a:t>Security aspects of </a:t>
            </a:r>
            <a:br>
              <a:rPr lang="en-US" altLang="ja-JP" sz="4000" dirty="0"/>
            </a:br>
            <a:r>
              <a:rPr lang="en-US" altLang="ja-JP" sz="4000" dirty="0"/>
              <a:t>Enhancement of Network Slicing </a:t>
            </a:r>
            <a:r>
              <a:rPr lang="en-US" altLang="ja-JP" sz="3200" dirty="0"/>
              <a:t>(</a:t>
            </a:r>
            <a:r>
              <a:rPr lang="en-US" altLang="ja-JP" sz="3200" dirty="0" err="1"/>
              <a:t>eNS_SEC</a:t>
            </a:r>
            <a:r>
              <a:rPr lang="en-US" altLang="ja-JP" sz="3200" dirty="0"/>
              <a:t>)</a:t>
            </a:r>
            <a:endParaRPr lang="sv-SE" altLang="sv-SE" sz="4000" dirty="0"/>
          </a:p>
        </p:txBody>
      </p:sp>
      <p:sp>
        <p:nvSpPr>
          <p:cNvPr id="35844" name="Content Placeholder 4">
            <a:extLst>
              <a:ext uri="{FF2B5EF4-FFF2-40B4-BE49-F238E27FC236}">
                <a16:creationId xmlns:a16="http://schemas.microsoft.com/office/drawing/2014/main" id="{6F514D47-3E79-4CEA-B780-57F5DCEB6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95%  97%</a:t>
            </a:r>
          </a:p>
          <a:p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Jun 20</a:t>
            </a:r>
          </a:p>
          <a:p>
            <a:endParaRPr lang="en-US" altLang="sv-SE" dirty="0">
              <a:ea typeface="MS PGothic" panose="020B0600070205080204" pitchFamily="34" charset="-128"/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Rel-16 CR to TS 33.501 for approval in SP-200716</a:t>
            </a:r>
          </a:p>
          <a:p>
            <a:pPr lvl="2"/>
            <a:r>
              <a:rPr lang="sv-SE" altLang="sv-SE" dirty="0"/>
              <a:t>Editorials and clarification to the revocation procedure</a:t>
            </a:r>
          </a:p>
          <a:p>
            <a:pPr marL="0" indent="0">
              <a:buNone/>
            </a:pPr>
            <a:endParaRPr lang="sv-SE" altLang="sv-SE" dirty="0"/>
          </a:p>
        </p:txBody>
      </p:sp>
    </p:spTree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2">
            <a:extLst>
              <a:ext uri="{FF2B5EF4-FFF2-40B4-BE49-F238E27FC236}">
                <a16:creationId xmlns:a16="http://schemas.microsoft.com/office/drawing/2014/main" id="{1A53A4FF-8856-4823-87A2-6600214C54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8795"/>
            <a:ext cx="10515600" cy="1325563"/>
          </a:xfrm>
        </p:spPr>
        <p:txBody>
          <a:bodyPr/>
          <a:lstStyle/>
          <a:p>
            <a:r>
              <a:rPr lang="en-US" altLang="ja-JP" sz="4000" dirty="0"/>
              <a:t>Security Aspects of 3GPP support </a:t>
            </a:r>
            <a:br>
              <a:rPr lang="en-US" altLang="ja-JP" sz="4000" dirty="0"/>
            </a:br>
            <a:r>
              <a:rPr lang="en-US" altLang="ja-JP" sz="4000" dirty="0"/>
              <a:t>for Advanced V2X Services </a:t>
            </a:r>
            <a:r>
              <a:rPr lang="en-US" altLang="ja-JP" sz="3200" dirty="0"/>
              <a:t>(eV2XARC)</a:t>
            </a:r>
            <a:endParaRPr lang="sv-SE" altLang="sv-SE" sz="4000" dirty="0"/>
          </a:p>
        </p:txBody>
      </p:sp>
      <p:sp>
        <p:nvSpPr>
          <p:cNvPr id="39940" name="Content Placeholder 4">
            <a:extLst>
              <a:ext uri="{FF2B5EF4-FFF2-40B4-BE49-F238E27FC236}">
                <a16:creationId xmlns:a16="http://schemas.microsoft.com/office/drawing/2014/main" id="{9931A01B-815D-46CA-9994-E1B688EF7E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sv-SE" altLang="sv-SE" dirty="0"/>
              <a:t>95% </a:t>
            </a:r>
            <a:r>
              <a:rPr lang="en-US" altLang="ja-JP" dirty="0">
                <a:sym typeface="Wingdings" panose="05000000000000000000" pitchFamily="2" charset="2"/>
              </a:rPr>
              <a:t> 98%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 Jun 20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Rel-16 CRs to TS 33.536 </a:t>
            </a:r>
            <a:r>
              <a:rPr lang="en-US" altLang="sv-SE" dirty="0"/>
              <a:t>for approval in SP-200705</a:t>
            </a:r>
          </a:p>
          <a:p>
            <a:pPr lvl="2"/>
            <a:r>
              <a:rPr lang="en-US" altLang="sv-SE" dirty="0"/>
              <a:t>Clarifications</a:t>
            </a:r>
          </a:p>
          <a:p>
            <a:pPr lvl="1"/>
            <a:r>
              <a:rPr lang="en-US" altLang="sv-SE" dirty="0"/>
              <a:t>Rel-16 CRs to TR 33.836 for approval in SP-200711</a:t>
            </a:r>
          </a:p>
          <a:p>
            <a:pPr lvl="2"/>
            <a:r>
              <a:rPr lang="en-US" altLang="sv-SE" dirty="0"/>
              <a:t>Rapporteur cleanups</a:t>
            </a:r>
            <a:endParaRPr lang="sv-SE" altLang="sv-SE" dirty="0"/>
          </a:p>
        </p:txBody>
      </p:sp>
    </p:spTree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B3E7FB24-70ED-4509-ADDA-71CE3D2E33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Authentication and key management for </a:t>
            </a:r>
            <a:br>
              <a:rPr lang="en-US" sz="3600" dirty="0"/>
            </a:br>
            <a:r>
              <a:rPr lang="en-US" sz="3600" dirty="0"/>
              <a:t>applications based on 3GPP credential in 5G</a:t>
            </a:r>
            <a:endParaRPr lang="sv-SE" sz="3600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sv-SE" altLang="sv-SE" dirty="0"/>
              <a:t>95% </a:t>
            </a:r>
            <a:r>
              <a:rPr lang="en-US" altLang="ja-JP" dirty="0">
                <a:sym typeface="Wingdings" panose="05000000000000000000" pitchFamily="2" charset="2"/>
              </a:rPr>
              <a:t> 96%</a:t>
            </a:r>
          </a:p>
          <a:p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Jun 20</a:t>
            </a:r>
          </a:p>
          <a:p>
            <a:endParaRPr lang="en-US" altLang="sv-SE" dirty="0">
              <a:ea typeface="MS PGothic" panose="020B0600070205080204" pitchFamily="34" charset="-128"/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en-US" altLang="sv-SE" dirty="0"/>
              <a:t>Rel-16 CRs to TS 33.535 for approval in SP-200708</a:t>
            </a:r>
          </a:p>
          <a:p>
            <a:pPr lvl="2"/>
            <a:r>
              <a:rPr lang="en-US" altLang="sv-SE" dirty="0"/>
              <a:t>Clarifications to the SBA interface, key derivation, etc.</a:t>
            </a:r>
            <a:endParaRPr lang="sv-SE" altLang="sv-SE" dirty="0"/>
          </a:p>
        </p:txBody>
      </p:sp>
    </p:spTree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>
            <a:extLst>
              <a:ext uri="{FF2B5EF4-FFF2-40B4-BE49-F238E27FC236}">
                <a16:creationId xmlns:a16="http://schemas.microsoft.com/office/drawing/2014/main" id="{F799ADD9-4BB8-4842-BF80-14D8C0B2B1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Other CRs for approval</a:t>
            </a:r>
          </a:p>
        </p:txBody>
      </p:sp>
      <p:sp>
        <p:nvSpPr>
          <p:cNvPr id="24579" name="Content Placeholder 2">
            <a:extLst>
              <a:ext uri="{FF2B5EF4-FFF2-40B4-BE49-F238E27FC236}">
                <a16:creationId xmlns:a16="http://schemas.microsoft.com/office/drawing/2014/main" id="{B2600771-65E4-4D4A-BC2E-1E6B6E8FDA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sv-SE" sz="1800" dirty="0"/>
              <a:t>Security aspects of Service Enabler </a:t>
            </a:r>
            <a:br>
              <a:rPr lang="en-US" altLang="sv-SE" sz="1800" dirty="0"/>
            </a:br>
            <a:r>
              <a:rPr lang="en-US" altLang="sv-SE" sz="1800" dirty="0"/>
              <a:t>Architecture Layer for Verticals (SEAL)</a:t>
            </a:r>
          </a:p>
          <a:p>
            <a:pPr lvl="1"/>
            <a:r>
              <a:rPr lang="sv-SE" altLang="sv-SE" sz="1600" dirty="0"/>
              <a:t>Rel-16 CRs to TS 33.434 for approval in SP-200715</a:t>
            </a:r>
          </a:p>
          <a:p>
            <a:pPr lvl="2"/>
            <a:r>
              <a:rPr lang="sv-SE" altLang="sv-SE" sz="1400" dirty="0"/>
              <a:t>Clarifications and cleanups</a:t>
            </a:r>
          </a:p>
          <a:p>
            <a:r>
              <a:rPr lang="en-US" sz="1800" dirty="0"/>
              <a:t>Study on Cellular IoT security for the 5G System (FS_CIoT_sec_5G)</a:t>
            </a:r>
          </a:p>
          <a:p>
            <a:pPr lvl="1"/>
            <a:r>
              <a:rPr lang="en-US" sz="1600" dirty="0"/>
              <a:t>Rel-16 CRs to TR 33.861 for approval in SP-200713</a:t>
            </a:r>
          </a:p>
          <a:p>
            <a:pPr lvl="2"/>
            <a:r>
              <a:rPr lang="en-US" sz="1400" dirty="0"/>
              <a:t>Rapporteur cleanups</a:t>
            </a:r>
          </a:p>
          <a:p>
            <a:r>
              <a:rPr lang="en-US" sz="1800" dirty="0"/>
              <a:t>Security Assurance Specification for 5G (5G_SCAS) </a:t>
            </a:r>
          </a:p>
          <a:p>
            <a:pPr lvl="1"/>
            <a:r>
              <a:rPr lang="sv-SE" altLang="sv-SE" sz="1400" dirty="0"/>
              <a:t>Rel-16 CRs to TS 33.514 (UDM SCAS) and TS 33.511 (gNB SCAS) for approval in SP-200703</a:t>
            </a:r>
          </a:p>
          <a:p>
            <a:r>
              <a:rPr lang="en-US" sz="1800" dirty="0"/>
              <a:t>Security Assurance Specification for eNB network product class(</a:t>
            </a:r>
            <a:r>
              <a:rPr lang="en-US" sz="1800" dirty="0" err="1"/>
              <a:t>SCAS_eNB</a:t>
            </a:r>
            <a:r>
              <a:rPr lang="en-US" sz="1800" dirty="0"/>
              <a:t>)</a:t>
            </a:r>
          </a:p>
          <a:p>
            <a:pPr lvl="1"/>
            <a:r>
              <a:rPr lang="en-US" sz="1600" dirty="0"/>
              <a:t>Rel-15 CRs to TS 33.216 for approval in SP-200702</a:t>
            </a:r>
          </a:p>
          <a:p>
            <a:pPr lvl="2"/>
            <a:r>
              <a:rPr lang="en-US" sz="1400" dirty="0"/>
              <a:t>Changes to account related tests</a:t>
            </a:r>
          </a:p>
          <a:p>
            <a:pPr lvl="2"/>
            <a:endParaRPr lang="en-US" sz="1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1C96FBB-21F8-46A5-B38C-1646F6F85DF8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sv-SE" altLang="sv-SE" sz="1800" dirty="0"/>
              <a:t>Rel-16 maintenance (TEI16)</a:t>
            </a:r>
          </a:p>
          <a:p>
            <a:pPr lvl="1"/>
            <a:r>
              <a:rPr lang="sv-SE" sz="1600" dirty="0"/>
              <a:t>Rel-16 CRs to TS 33.501 for approval in SP-200701</a:t>
            </a:r>
          </a:p>
          <a:p>
            <a:pPr lvl="2"/>
            <a:r>
              <a:rPr lang="sv-SE" sz="1400" dirty="0"/>
              <a:t>Clarifications in Dual Connectivity and SUPI privacy profiles</a:t>
            </a:r>
          </a:p>
          <a:p>
            <a:r>
              <a:rPr lang="en-US" sz="1800" dirty="0"/>
              <a:t>Security for Enhancements to WEBRTC interoperability (</a:t>
            </a:r>
            <a:r>
              <a:rPr lang="en-US" sz="1800" dirty="0" err="1"/>
              <a:t>eWebRTCi</a:t>
            </a:r>
            <a:r>
              <a:rPr lang="en-US" sz="1800" dirty="0"/>
              <a:t>)</a:t>
            </a:r>
          </a:p>
          <a:p>
            <a:pPr lvl="1"/>
            <a:r>
              <a:rPr lang="en-US" sz="1600" dirty="0"/>
              <a:t>Rel-13 CRs to TS 33.203 for approval in SP-200714</a:t>
            </a:r>
          </a:p>
          <a:p>
            <a:pPr lvl="2"/>
            <a:r>
              <a:rPr lang="en-US" sz="1400" dirty="0"/>
              <a:t>RFC reference update</a:t>
            </a:r>
          </a:p>
          <a:p>
            <a:r>
              <a:rPr lang="en-US" sz="1800" dirty="0"/>
              <a:t>User Plane Gateway Function for Inter-PLMN Security (UPGF)</a:t>
            </a:r>
          </a:p>
          <a:p>
            <a:pPr lvl="1"/>
            <a:r>
              <a:rPr lang="en-US" sz="1600" dirty="0"/>
              <a:t>Rel-16 CR to TS 33.501 for approval in SP-200710</a:t>
            </a:r>
          </a:p>
          <a:p>
            <a:pPr lvl="2"/>
            <a:r>
              <a:rPr lang="en-US" sz="1400" dirty="0"/>
              <a:t>Corrections and alignment with Rel-15 mechanisms</a:t>
            </a:r>
          </a:p>
          <a:p>
            <a:r>
              <a:rPr lang="en-US" sz="1800" dirty="0"/>
              <a:t>Security for NR Integrated </a:t>
            </a:r>
            <a:br>
              <a:rPr lang="en-US" sz="1800" dirty="0"/>
            </a:br>
            <a:r>
              <a:rPr lang="en-US" sz="1800" dirty="0"/>
              <a:t>Access and Backhaul (NR_IAB)</a:t>
            </a:r>
          </a:p>
          <a:p>
            <a:pPr lvl="1"/>
            <a:r>
              <a:rPr lang="en-US" sz="1600" dirty="0"/>
              <a:t>Rel-16 CR to TS 33.501 for approval in SP-200707</a:t>
            </a:r>
          </a:p>
          <a:p>
            <a:pPr lvl="2"/>
            <a:r>
              <a:rPr lang="en-US" sz="1400" dirty="0"/>
              <a:t>FC value allocation</a:t>
            </a:r>
            <a:endParaRPr lang="sv-SE" sz="1400" dirty="0"/>
          </a:p>
        </p:txBody>
      </p:sp>
    </p:spTree>
    <p:extLst>
      <p:ext uri="{BB962C8B-B14F-4D97-AF65-F5344CB8AC3E}">
        <p14:creationId xmlns:p14="http://schemas.microsoft.com/office/powerpoint/2010/main" val="2846940794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5CFAD3-8C25-4CF6-861A-2DF4558EB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Rel-17 Integration of GBA into 5GC</a:t>
            </a:r>
            <a:br>
              <a:rPr lang="en-US" dirty="0"/>
            </a:br>
            <a:r>
              <a:rPr lang="en-US" sz="3200" dirty="0"/>
              <a:t>(GBA_5G)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0F4142-79F9-4BFD-9624-5900A61F6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sv-SE" altLang="sv-SE" dirty="0"/>
              <a:t>5% </a:t>
            </a:r>
            <a:r>
              <a:rPr lang="en-US" altLang="ja-JP" dirty="0">
                <a:sym typeface="Wingdings" panose="05000000000000000000" pitchFamily="2" charset="2"/>
              </a:rPr>
              <a:t> 50%</a:t>
            </a:r>
            <a:endParaRPr lang="sv-SE" altLang="sv-SE" dirty="0"/>
          </a:p>
          <a:p>
            <a:pPr lvl="1"/>
            <a:endParaRPr lang="sv-SE" altLang="sv-SE" dirty="0"/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Sep 20  Dec 20</a:t>
            </a:r>
          </a:p>
          <a:p>
            <a:pPr lvl="1"/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Progress recorded in living documents: draft CRs to TS 33.223 and TS 33.220</a:t>
            </a:r>
          </a:p>
        </p:txBody>
      </p:sp>
    </p:spTree>
    <p:extLst>
      <p:ext uri="{BB962C8B-B14F-4D97-AF65-F5344CB8AC3E}">
        <p14:creationId xmlns:p14="http://schemas.microsoft.com/office/powerpoint/2010/main" val="2377337130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BB62D81-BE32-47DA-9A78-0B036E519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5759"/>
            <a:ext cx="10515600" cy="1325563"/>
          </a:xfrm>
        </p:spPr>
        <p:txBody>
          <a:bodyPr/>
          <a:lstStyle/>
          <a:p>
            <a:r>
              <a:rPr lang="en-US" dirty="0"/>
              <a:t>Rel-17 Security Assurance Specification </a:t>
            </a:r>
            <a:br>
              <a:rPr lang="en-US" dirty="0"/>
            </a:br>
            <a:r>
              <a:rPr lang="en-US" dirty="0"/>
              <a:t>for IMS </a:t>
            </a:r>
            <a:r>
              <a:rPr lang="en-US" sz="3200" dirty="0"/>
              <a:t>(SCAS_IMS)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A4986A-14B1-4CA1-9FDD-EC51FD61C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sv-SE" altLang="sv-SE" dirty="0"/>
              <a:t>15% </a:t>
            </a:r>
            <a:r>
              <a:rPr lang="en-US" altLang="ja-JP" dirty="0">
                <a:sym typeface="Wingdings" panose="05000000000000000000" pitchFamily="2" charset="2"/>
              </a:rPr>
              <a:t> 40%</a:t>
            </a:r>
            <a:endParaRPr lang="sv-SE" altLang="sv-SE" dirty="0"/>
          </a:p>
          <a:p>
            <a:pPr lvl="1"/>
            <a:endParaRPr lang="sv-SE" altLang="sv-SE" dirty="0"/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20</a:t>
            </a:r>
          </a:p>
          <a:p>
            <a:pPr lvl="1"/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Draft TS 33.226 </a:t>
            </a:r>
            <a:r>
              <a:rPr lang="en-US" altLang="sv-SE" dirty="0"/>
              <a:t>Security assurance for IP Multimedia Subsystem (IMS)</a:t>
            </a:r>
            <a:endParaRPr lang="sv-SE" alt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187177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EA8858C8-EC54-49FD-95A8-33728CE9D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Summary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217E6A27-06FC-4FB7-BB5A-034788D74C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ja-JP" sz="2400" dirty="0"/>
              <a:t>Specifications/Reports for approval (None)</a:t>
            </a:r>
          </a:p>
          <a:p>
            <a:pPr lvl="1"/>
            <a:endParaRPr lang="en-US" altLang="ja-JP" sz="2000" dirty="0">
              <a:highlight>
                <a:srgbClr val="FFFF00"/>
              </a:highlight>
            </a:endParaRPr>
          </a:p>
          <a:p>
            <a:pPr lvl="1"/>
            <a:endParaRPr lang="en-US" altLang="ja-JP" sz="2000" dirty="0">
              <a:highlight>
                <a:srgbClr val="FFFF00"/>
              </a:highlight>
            </a:endParaRPr>
          </a:p>
          <a:p>
            <a:pPr lvl="1"/>
            <a:endParaRPr lang="en-US" altLang="ja-JP" sz="2000" dirty="0"/>
          </a:p>
          <a:p>
            <a:pPr lvl="1"/>
            <a:endParaRPr lang="en-GB" altLang="ja-JP" sz="2000" dirty="0">
              <a:highlight>
                <a:srgbClr val="FFFF00"/>
              </a:highlight>
            </a:endParaRPr>
          </a:p>
          <a:p>
            <a:pPr marL="0" indent="0">
              <a:buNone/>
            </a:pPr>
            <a:endParaRPr lang="sv-SE" altLang="sv-SE" dirty="0"/>
          </a:p>
        </p:txBody>
      </p:sp>
    </p:spTree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BB62D81-BE32-47DA-9A78-0B036E519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5759"/>
            <a:ext cx="10515600" cy="1325563"/>
          </a:xfrm>
        </p:spPr>
        <p:txBody>
          <a:bodyPr/>
          <a:lstStyle/>
          <a:p>
            <a:r>
              <a:rPr lang="en-US" dirty="0"/>
              <a:t>Rel-17 Security Assurance Specification Enhancements for 5G </a:t>
            </a:r>
            <a:r>
              <a:rPr lang="en-US" sz="3200" dirty="0"/>
              <a:t>(eSCAS_5G)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A4986A-14B1-4CA1-9FDD-EC51FD61C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sv-SE" altLang="sv-SE" dirty="0"/>
              <a:t>5% </a:t>
            </a:r>
            <a:r>
              <a:rPr lang="en-US" altLang="ja-JP" dirty="0">
                <a:sym typeface="Wingdings" panose="05000000000000000000" pitchFamily="2" charset="2"/>
              </a:rPr>
              <a:t> 10%</a:t>
            </a:r>
            <a:endParaRPr lang="sv-SE" altLang="sv-SE" dirty="0"/>
          </a:p>
          <a:p>
            <a:pPr lvl="1"/>
            <a:endParaRPr lang="sv-SE" altLang="sv-SE" dirty="0"/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</a:t>
            </a:r>
          </a:p>
          <a:p>
            <a:pPr lvl="1"/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Progress recorded in living documents: draft CRs to TR 33.926, TS 33.117, TS 33.511 and TS 33.512</a:t>
            </a:r>
            <a:endParaRPr lang="sv-SE" altLang="sv-SE" dirty="0">
              <a:highlight>
                <a:srgbClr val="FFFF00"/>
              </a:highlight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7984243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BB62D81-BE32-47DA-9A78-0B036E519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5759"/>
            <a:ext cx="10515600" cy="1325563"/>
          </a:xfrm>
        </p:spPr>
        <p:txBody>
          <a:bodyPr/>
          <a:lstStyle/>
          <a:p>
            <a:r>
              <a:rPr lang="en-US" dirty="0"/>
              <a:t>Rel-17 Security Assurance Specification </a:t>
            </a:r>
            <a:br>
              <a:rPr lang="en-US" dirty="0"/>
            </a:br>
            <a:r>
              <a:rPr lang="en-US" dirty="0"/>
              <a:t>for N3IWF </a:t>
            </a:r>
            <a:r>
              <a:rPr lang="en-US" sz="3200" dirty="0"/>
              <a:t>(SCAS_5G_N3IWF)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A4986A-14B1-4CA1-9FDD-EC51FD61C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10%</a:t>
            </a:r>
            <a:endParaRPr lang="sv-SE" altLang="sv-SE" dirty="0"/>
          </a:p>
          <a:p>
            <a:pPr lvl="1"/>
            <a:endParaRPr lang="sv-SE" altLang="sv-SE" dirty="0"/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</a:t>
            </a:r>
          </a:p>
          <a:p>
            <a:pPr lvl="1"/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Draft TS 33.520 </a:t>
            </a:r>
            <a:r>
              <a:rPr lang="en-US" altLang="sv-SE" dirty="0"/>
              <a:t>Security Assurance Specification for Non-3GPP InterWorking Function (N3IWF)</a:t>
            </a:r>
            <a:endParaRPr lang="sv-SE" alt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4859743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BB62D81-BE32-47DA-9A78-0B036E519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5759"/>
            <a:ext cx="10515600" cy="1325563"/>
          </a:xfrm>
        </p:spPr>
        <p:txBody>
          <a:bodyPr/>
          <a:lstStyle/>
          <a:p>
            <a:r>
              <a:rPr lang="en-US" dirty="0"/>
              <a:t>Security Assurance Specification for Inter PLMN UP Security </a:t>
            </a:r>
            <a:r>
              <a:rPr lang="en-US" sz="3200" dirty="0"/>
              <a:t>(SCAS_5G_IPUPS)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A4986A-14B1-4CA1-9FDD-EC51FD61C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0%  20%</a:t>
            </a:r>
            <a:endParaRPr lang="sv-SE" altLang="sv-SE" dirty="0"/>
          </a:p>
          <a:p>
            <a:pPr lvl="1"/>
            <a:endParaRPr lang="sv-SE" altLang="sv-SE" dirty="0"/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</a:t>
            </a:r>
          </a:p>
          <a:p>
            <a:pPr lvl="1"/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Progress recorded in a living document: draft CR to TR 33.926</a:t>
            </a:r>
            <a:endParaRPr lang="sv-SE" altLang="sv-SE" dirty="0">
              <a:highlight>
                <a:srgbClr val="FFFF00"/>
              </a:highlight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2794731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BB62D81-BE32-47DA-9A78-0B036E519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841"/>
            <a:ext cx="10515600" cy="1325563"/>
          </a:xfrm>
        </p:spPr>
        <p:txBody>
          <a:bodyPr/>
          <a:lstStyle/>
          <a:p>
            <a:r>
              <a:rPr lang="en-US" dirty="0"/>
              <a:t>Rel-17 Security Assurance Specification </a:t>
            </a:r>
            <a:br>
              <a:rPr lang="en-US" dirty="0"/>
            </a:br>
            <a:r>
              <a:rPr lang="en-US" dirty="0"/>
              <a:t>for 5G NWDAF </a:t>
            </a:r>
            <a:r>
              <a:rPr lang="en-US" sz="3200" dirty="0"/>
              <a:t>(SCAS_5G_NWDAF)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A4986A-14B1-4CA1-9FDD-EC51FD61C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10%</a:t>
            </a:r>
            <a:endParaRPr lang="sv-SE" altLang="sv-SE" dirty="0"/>
          </a:p>
          <a:p>
            <a:pPr lvl="1"/>
            <a:endParaRPr lang="sv-SE" altLang="sv-SE" dirty="0"/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</a:t>
            </a:r>
          </a:p>
          <a:p>
            <a:pPr lvl="1"/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Draft TS 33.521 </a:t>
            </a:r>
            <a:r>
              <a:rPr lang="en-US" altLang="sv-SE" dirty="0"/>
              <a:t>Security Assurance Specification (SCAS) for the Network Data Analytics Function (NWDAF) network product class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9913061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BB62D81-BE32-47DA-9A78-0B036E519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6574"/>
            <a:ext cx="10515600" cy="1325563"/>
          </a:xfrm>
        </p:spPr>
        <p:txBody>
          <a:bodyPr/>
          <a:lstStyle/>
          <a:p>
            <a:r>
              <a:rPr lang="en-US" dirty="0"/>
              <a:t>Rel-17 Security Assurance Specification </a:t>
            </a:r>
            <a:br>
              <a:rPr lang="en-US" dirty="0"/>
            </a:br>
            <a:r>
              <a:rPr lang="en-US" dirty="0"/>
              <a:t>for Service Communication Proxy </a:t>
            </a:r>
            <a:br>
              <a:rPr lang="en-US" dirty="0"/>
            </a:br>
            <a:r>
              <a:rPr lang="en-US" sz="3200" dirty="0"/>
              <a:t>(SCAS_5G_SECOP)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A4986A-14B1-4CA1-9FDD-EC51FD61C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sv-SE" altLang="sv-SE" dirty="0"/>
              <a:t>10% </a:t>
            </a:r>
            <a:r>
              <a:rPr lang="en-US" altLang="ja-JP" dirty="0">
                <a:sym typeface="Wingdings" panose="05000000000000000000" pitchFamily="2" charset="2"/>
              </a:rPr>
              <a:t> 20%</a:t>
            </a:r>
            <a:endParaRPr lang="sv-SE" altLang="sv-SE" dirty="0"/>
          </a:p>
          <a:p>
            <a:pPr lvl="1"/>
            <a:endParaRPr lang="sv-SE" altLang="sv-SE" dirty="0"/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</a:t>
            </a:r>
          </a:p>
          <a:p>
            <a:pPr lvl="1"/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Draft TS 33.522 </a:t>
            </a:r>
            <a:r>
              <a:rPr lang="en-US" altLang="sv-SE" dirty="0"/>
              <a:t>5G Security Assurance Specification (SCAS) Service Communication Proxy (SCP) </a:t>
            </a:r>
          </a:p>
          <a:p>
            <a:pPr lvl="1"/>
            <a:endParaRPr lang="en-US" alt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314846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81A456-5B30-40B3-874F-D3C0DA9084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Mission Critical</a:t>
            </a:r>
            <a:br>
              <a:rPr lang="sv-SE" dirty="0"/>
            </a:br>
            <a:r>
              <a:rPr lang="en-US" sz="3200" dirty="0">
                <a:solidFill>
                  <a:prstClr val="black"/>
                </a:solidFill>
              </a:rPr>
              <a:t>(MCXSec2)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358CE5-AC98-4C07-8C55-F3C7DE9E87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Completion rate: </a:t>
            </a:r>
          </a:p>
          <a:p>
            <a:pPr lvl="1"/>
            <a:r>
              <a:rPr lang="en-US" altLang="en-US" dirty="0"/>
              <a:t>0% </a:t>
            </a:r>
            <a:r>
              <a:rPr lang="en-US" altLang="ja-JP" dirty="0">
                <a:sym typeface="Wingdings" panose="05000000000000000000" pitchFamily="2" charset="2"/>
              </a:rPr>
              <a:t> 10%</a:t>
            </a:r>
          </a:p>
          <a:p>
            <a:r>
              <a:rPr lang="en-US" altLang="en-US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Jun 21</a:t>
            </a:r>
          </a:p>
          <a:p>
            <a:r>
              <a:rPr lang="en-US" altLang="en-US" dirty="0"/>
              <a:t>Documents: </a:t>
            </a:r>
          </a:p>
          <a:p>
            <a:pPr lvl="1"/>
            <a:r>
              <a:rPr lang="en-US" altLang="en-US" dirty="0"/>
              <a:t>Rel-17 CRs to TS 33.180 for approval in SP-200772</a:t>
            </a:r>
          </a:p>
          <a:p>
            <a:pPr lvl="2"/>
            <a:r>
              <a:rPr lang="en-US" altLang="en-US" dirty="0" err="1"/>
              <a:t>MCData</a:t>
            </a:r>
            <a:r>
              <a:rPr lang="en-US" altLang="en-US" dirty="0"/>
              <a:t> message store security mechanisms</a:t>
            </a:r>
          </a:p>
          <a:p>
            <a:pPr lvl="1"/>
            <a:r>
              <a:rPr lang="en-US" altLang="ja-JP" dirty="0"/>
              <a:t>New WID on mission critical security enhancements for release 17 for approval in SP-200718</a:t>
            </a:r>
          </a:p>
          <a:p>
            <a:pPr lvl="1"/>
            <a:endParaRPr lang="en-US" altLang="en-US" dirty="0"/>
          </a:p>
          <a:p>
            <a:pPr lvl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37590459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BCBA2290-4789-4C13-86E0-C66C693AF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New/Revised WIDs</a:t>
            </a:r>
            <a:endParaRPr lang="sv-SE" altLang="sv-SE" dirty="0"/>
          </a:p>
        </p:txBody>
      </p:sp>
      <p:sp>
        <p:nvSpPr>
          <p:cNvPr id="25603" name="Content Placeholder 2">
            <a:extLst>
              <a:ext uri="{FF2B5EF4-FFF2-40B4-BE49-F238E27FC236}">
                <a16:creationId xmlns:a16="http://schemas.microsoft.com/office/drawing/2014/main" id="{2FA2EA69-87B8-4F92-816B-DB19482131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ja-JP" dirty="0"/>
          </a:p>
          <a:p>
            <a:r>
              <a:rPr lang="en-US" altLang="ja-JP" dirty="0"/>
              <a:t>New/Revised WIDs for approval:</a:t>
            </a:r>
          </a:p>
          <a:p>
            <a:pPr lvl="1"/>
            <a:r>
              <a:rPr lang="en-US" altLang="ja-JP" dirty="0"/>
              <a:t>New WID on mission critical security enhancements for release 17 SP-200718</a:t>
            </a:r>
          </a:p>
          <a:p>
            <a:pPr lvl="1"/>
            <a:r>
              <a:rPr lang="en-US" altLang="ja-JP" dirty="0"/>
              <a:t>New WID on Security Assurance Specification for NSSAAF in SP-200720</a:t>
            </a:r>
          </a:p>
          <a:p>
            <a:pPr lvl="1"/>
            <a:r>
              <a:rPr lang="en-US" altLang="ja-JP" dirty="0"/>
              <a:t>New WID for Enhancements to UPIP Support in 5GS in SP-200719 </a:t>
            </a:r>
          </a:p>
          <a:p>
            <a:pPr lvl="2"/>
            <a:r>
              <a:rPr lang="en-US" altLang="ja-JP" dirty="0"/>
              <a:t>One sustained objection</a:t>
            </a:r>
          </a:p>
          <a:p>
            <a:pPr lvl="1"/>
            <a:r>
              <a:rPr lang="en-US" altLang="ja-JP" dirty="0"/>
              <a:t>Revision of WID on the normative aspects of User Plane Integrity Protection for NR as a company contribution for approval in SP-200656</a:t>
            </a:r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>
              <a:highlight>
                <a:srgbClr val="FFFF00"/>
              </a:highlight>
            </a:endParaRPr>
          </a:p>
          <a:p>
            <a:pPr lvl="1"/>
            <a:endParaRPr lang="sv-SE" altLang="sv-SE" dirty="0"/>
          </a:p>
        </p:txBody>
      </p:sp>
    </p:spTree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3">
            <a:extLst>
              <a:ext uri="{FF2B5EF4-FFF2-40B4-BE49-F238E27FC236}">
                <a16:creationId xmlns:a16="http://schemas.microsoft.com/office/drawing/2014/main" id="{E89A129E-7D73-49B6-A07B-624EFB5E20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Status Report on SA3 Study Items</a:t>
            </a:r>
            <a:endParaRPr lang="sv-SE" altLang="sv-SE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1CF5E54-D0A6-4ABD-997E-733FA9BB81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/>
              <a:t>Note: Study items associated with specific work item are reported under work item</a:t>
            </a:r>
            <a:endParaRPr lang="sv-SE" dirty="0"/>
          </a:p>
        </p:txBody>
      </p:sp>
    </p:spTree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2">
            <a:extLst>
              <a:ext uri="{FF2B5EF4-FFF2-40B4-BE49-F238E27FC236}">
                <a16:creationId xmlns:a16="http://schemas.microsoft.com/office/drawing/2014/main" id="{EC7272D3-6354-4EE3-8C01-74C97DCE29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4000" dirty="0"/>
              <a:t>Study on User Plane Integrity Protection</a:t>
            </a:r>
            <a:endParaRPr lang="sv-SE" altLang="sv-SE" sz="4000" dirty="0"/>
          </a:p>
        </p:txBody>
      </p:sp>
      <p:sp>
        <p:nvSpPr>
          <p:cNvPr id="36867" name="Content Placeholder 3">
            <a:extLst>
              <a:ext uri="{FF2B5EF4-FFF2-40B4-BE49-F238E27FC236}">
                <a16:creationId xmlns:a16="http://schemas.microsoft.com/office/drawing/2014/main" id="{4CE39F7E-9B3C-4FAD-9903-DDDF362875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SI code: </a:t>
            </a:r>
          </a:p>
          <a:p>
            <a:pPr lvl="1"/>
            <a:r>
              <a:rPr lang="sv-SE" altLang="sv-SE" dirty="0"/>
              <a:t>FS_UP_IP_Sec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sv-SE" altLang="sv-SE" dirty="0"/>
              <a:t>75% </a:t>
            </a:r>
            <a:r>
              <a:rPr lang="en-US" altLang="ja-JP" dirty="0">
                <a:sym typeface="Wingdings" panose="05000000000000000000" pitchFamily="2" charset="2"/>
              </a:rPr>
              <a:t> 85%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20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en-US" altLang="sv-SE" dirty="0"/>
              <a:t>TR 33.853: Key issues and potential solutions for integrity protection of the user plane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71B094-E9E7-410C-A449-E115F3F04E89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altLang="sv-SE" dirty="0"/>
              <a:t>TR 33.853: </a:t>
            </a:r>
          </a:p>
          <a:p>
            <a:pPr lvl="1"/>
            <a:r>
              <a:rPr lang="en-US" altLang="sv-SE" dirty="0"/>
              <a:t>7 </a:t>
            </a:r>
            <a:r>
              <a:rPr lang="en-US" altLang="ja-JP" dirty="0">
                <a:sym typeface="Wingdings" panose="05000000000000000000" pitchFamily="2" charset="2"/>
              </a:rPr>
              <a:t></a:t>
            </a:r>
            <a:r>
              <a:rPr lang="en-US" altLang="sv-SE" dirty="0"/>
              <a:t> 8 Key issues</a:t>
            </a:r>
          </a:p>
          <a:p>
            <a:pPr lvl="1"/>
            <a:r>
              <a:rPr lang="en-US" altLang="sv-SE" dirty="0"/>
              <a:t>13 </a:t>
            </a:r>
            <a:r>
              <a:rPr lang="en-US" altLang="ja-JP" dirty="0">
                <a:sym typeface="Wingdings" panose="05000000000000000000" pitchFamily="2" charset="2"/>
              </a:rPr>
              <a:t></a:t>
            </a:r>
            <a:r>
              <a:rPr lang="en-US" altLang="sv-SE" dirty="0"/>
              <a:t> 16 Solutions</a:t>
            </a:r>
          </a:p>
          <a:p>
            <a:pPr lvl="1"/>
            <a:r>
              <a:rPr lang="en-US" altLang="sv-SE" dirty="0"/>
              <a:t>1 Conclusion</a:t>
            </a:r>
          </a:p>
          <a:p>
            <a:r>
              <a:rPr lang="en-US" altLang="ja-JP" dirty="0"/>
              <a:t>Other documents</a:t>
            </a:r>
          </a:p>
          <a:p>
            <a:pPr lvl="1"/>
            <a:r>
              <a:rPr lang="en-US" altLang="ja-JP" dirty="0"/>
              <a:t>Revision of Rel-16 WID a company contribution for approval in SP-200656</a:t>
            </a:r>
          </a:p>
          <a:p>
            <a:pPr lvl="1"/>
            <a:r>
              <a:rPr lang="en-US" altLang="ja-JP" dirty="0"/>
              <a:t>New Rel-17 WID for </a:t>
            </a:r>
            <a:r>
              <a:rPr lang="en-US" altLang="ja-JP" dirty="0" err="1"/>
              <a:t>Enh</a:t>
            </a:r>
            <a:r>
              <a:rPr lang="en-US" altLang="ja-JP" dirty="0"/>
              <a:t>. to UPIP Support in 5GS in SP-200719</a:t>
            </a:r>
            <a:r>
              <a:rPr lang="en-US" altLang="ja-JP" dirty="0">
                <a:highlight>
                  <a:srgbClr val="FFFF00"/>
                </a:highlight>
              </a:rPr>
              <a:t> </a:t>
            </a:r>
          </a:p>
          <a:p>
            <a:pPr lvl="2"/>
            <a:r>
              <a:rPr lang="en-US" altLang="ja-JP" dirty="0"/>
              <a:t>One sustained objection</a:t>
            </a:r>
          </a:p>
          <a:p>
            <a:pPr lvl="1"/>
            <a:endParaRPr lang="en-US" altLang="ja-JP" sz="2000" dirty="0">
              <a:highlight>
                <a:srgbClr val="FFFF00"/>
              </a:highlight>
            </a:endParaRP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312793884"/>
      </p:ext>
    </p:extLst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2">
            <a:extLst>
              <a:ext uri="{FF2B5EF4-FFF2-40B4-BE49-F238E27FC236}">
                <a16:creationId xmlns:a16="http://schemas.microsoft.com/office/drawing/2014/main" id="{1EB03B1D-E454-4C69-840D-4365DD00F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0025"/>
            <a:ext cx="10515600" cy="1325563"/>
          </a:xfrm>
        </p:spPr>
        <p:txBody>
          <a:bodyPr/>
          <a:lstStyle/>
          <a:p>
            <a:r>
              <a:rPr lang="en-US" altLang="sv-SE" sz="4000" dirty="0"/>
              <a:t>Study on 5G security enhancements </a:t>
            </a:r>
            <a:br>
              <a:rPr lang="en-US" altLang="sv-SE" sz="4000" dirty="0"/>
            </a:br>
            <a:r>
              <a:rPr lang="en-US" altLang="sv-SE" sz="4000" dirty="0"/>
              <a:t>against false base stations</a:t>
            </a:r>
            <a:endParaRPr lang="sv-SE" altLang="sv-SE" sz="4000" dirty="0"/>
          </a:p>
        </p:txBody>
      </p:sp>
      <p:sp>
        <p:nvSpPr>
          <p:cNvPr id="31747" name="Content Placeholder 3">
            <a:extLst>
              <a:ext uri="{FF2B5EF4-FFF2-40B4-BE49-F238E27FC236}">
                <a16:creationId xmlns:a16="http://schemas.microsoft.com/office/drawing/2014/main" id="{BDA64400-EDD8-43F0-85CA-D46D7BF993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FS_5GFBS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sv-SE" altLang="sv-SE" dirty="0"/>
              <a:t>80% </a:t>
            </a:r>
            <a:r>
              <a:rPr lang="en-US" altLang="ja-JP" dirty="0">
                <a:sym typeface="Wingdings" panose="05000000000000000000" pitchFamily="2" charset="2"/>
              </a:rPr>
              <a:t> 83%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20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33.809 </a:t>
            </a:r>
            <a:r>
              <a:rPr lang="en-US" altLang="ja-JP" dirty="0"/>
              <a:t>Study on 5G security enhancements against false base stations</a:t>
            </a:r>
            <a:r>
              <a:rPr lang="en-GB" altLang="ja-JP" dirty="0"/>
              <a:t> </a:t>
            </a:r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 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1748" name="Content Placeholder 4">
            <a:extLst>
              <a:ext uri="{FF2B5EF4-FFF2-40B4-BE49-F238E27FC236}">
                <a16:creationId xmlns:a16="http://schemas.microsoft.com/office/drawing/2014/main" id="{4FAA343A-8207-429A-8ABA-E992B8454332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33.809:</a:t>
            </a:r>
          </a:p>
          <a:p>
            <a:pPr lvl="1"/>
            <a:r>
              <a:rPr lang="sv-SE" altLang="sv-SE" dirty="0"/>
              <a:t>7 Key issues</a:t>
            </a:r>
          </a:p>
          <a:p>
            <a:pPr lvl="1"/>
            <a:r>
              <a:rPr lang="sv-SE" altLang="sv-SE" dirty="0"/>
              <a:t>20 </a:t>
            </a:r>
            <a:r>
              <a:rPr lang="en-US" altLang="ja-JP" dirty="0">
                <a:sym typeface="Wingdings" panose="05000000000000000000" pitchFamily="2" charset="2"/>
              </a:rPr>
              <a:t> 23 </a:t>
            </a:r>
            <a:r>
              <a:rPr lang="sv-SE" altLang="sv-SE" dirty="0"/>
              <a:t>Solutions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2 </a:t>
            </a:r>
            <a:r>
              <a:rPr lang="sv-SE" altLang="sv-SE" dirty="0"/>
              <a:t>Conclusions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D3A66-F726-4275-BF15-22FC83CD4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7D56B2-7237-4776-BD0D-DC44FAC833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400" dirty="0"/>
              <a:t>Specifications/Reports for information (None)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267888732"/>
      </p:ext>
    </p:extLst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8909" y="1825625"/>
            <a:ext cx="5180879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FS_AUTH_ENH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sv-SE" altLang="sv-SE" dirty="0"/>
              <a:t>50% </a:t>
            </a:r>
            <a:r>
              <a:rPr lang="en-US" altLang="ja-JP" dirty="0">
                <a:sym typeface="Wingdings" panose="05000000000000000000" pitchFamily="2" charset="2"/>
              </a:rPr>
              <a:t> 60%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20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33.846 </a:t>
            </a:r>
            <a:r>
              <a:rPr lang="en-US" dirty="0"/>
              <a:t>Study on authentication enhancements in 5GS</a:t>
            </a:r>
            <a:r>
              <a:rPr lang="en-GB" altLang="ja-JP" dirty="0"/>
              <a:t> </a:t>
            </a:r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 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33.846: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4</a:t>
            </a:r>
            <a:r>
              <a:rPr lang="sv-SE" altLang="sv-SE" dirty="0"/>
              <a:t> </a:t>
            </a:r>
            <a:r>
              <a:rPr lang="en-US" altLang="ja-JP" dirty="0">
                <a:sym typeface="Wingdings" panose="05000000000000000000" pitchFamily="2" charset="2"/>
              </a:rPr>
              <a:t> 5 </a:t>
            </a:r>
            <a:r>
              <a:rPr lang="sv-SE" altLang="sv-SE" dirty="0"/>
              <a:t>Key issues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7  10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1AF72CF9-8732-40F2-BADA-B80FF7538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320076"/>
            <a:ext cx="8353426" cy="1081088"/>
          </a:xfrm>
        </p:spPr>
        <p:txBody>
          <a:bodyPr/>
          <a:lstStyle/>
          <a:p>
            <a:r>
              <a:rPr lang="en-US" sz="4000" dirty="0"/>
              <a:t>Study on authentication enhancements in 5GS</a:t>
            </a:r>
            <a:endParaRPr lang="sv-SE" sz="4000" dirty="0"/>
          </a:p>
        </p:txBody>
      </p:sp>
    </p:spTree>
    <p:extLst>
      <p:ext uri="{BB962C8B-B14F-4D97-AF65-F5344CB8AC3E}">
        <p14:creationId xmlns:p14="http://schemas.microsoft.com/office/powerpoint/2010/main" val="2916555874"/>
      </p:ext>
    </p:extLst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dirty="0"/>
              <a:t>Study on Security Impacts of </a:t>
            </a:r>
            <a:br>
              <a:rPr lang="en-US" altLang="ja-JP" dirty="0"/>
            </a:br>
            <a:r>
              <a:rPr lang="en-US" altLang="ja-JP" dirty="0"/>
              <a:t>Virtualisation</a:t>
            </a:r>
            <a:endParaRPr lang="sv-SE" altLang="sv-SE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FS_SIV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45%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20</a:t>
            </a:r>
            <a:endParaRPr lang="en-US" altLang="ja-JP" dirty="0">
              <a:highlight>
                <a:srgbClr val="FFFF00"/>
              </a:highlight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33.848 </a:t>
            </a:r>
            <a:r>
              <a:rPr lang="en-US" altLang="ja-JP" dirty="0"/>
              <a:t>Study on Security Impacts of Virtualisation</a:t>
            </a:r>
            <a:r>
              <a:rPr lang="en-GB" altLang="ja-JP" dirty="0"/>
              <a:t> </a:t>
            </a:r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 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33.848:</a:t>
            </a:r>
          </a:p>
          <a:p>
            <a:pPr lvl="1"/>
            <a:r>
              <a:rPr lang="sv-SE" altLang="sv-SE" dirty="0"/>
              <a:t>21 Key issues</a:t>
            </a:r>
          </a:p>
          <a:p>
            <a:pPr lvl="1"/>
            <a:r>
              <a:rPr lang="sv-SE" altLang="sv-SE" dirty="0"/>
              <a:t>2 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2685791513"/>
      </p:ext>
    </p:extLst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dirty="0"/>
              <a:t>New SID on SECAM and SCAS for 3GPP virtualized network products</a:t>
            </a:r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5709" y="1825625"/>
            <a:ext cx="5384079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dirty="0">
                <a:latin typeface="Arial" panose="020B0604020202020204" pitchFamily="34" charset="0"/>
                <a:ea typeface="MS Mincho" panose="02020609040205080304" pitchFamily="49" charset="-128"/>
              </a:rPr>
              <a:t>FS_VNP_SECAM_SCAS</a:t>
            </a:r>
            <a:endParaRPr lang="sv-SE" b="1" dirty="0">
              <a:latin typeface="Arial" panose="020B0604020202020204" pitchFamily="34" charset="0"/>
              <a:ea typeface="MS Mincho" panose="02020609040205080304" pitchFamily="49" charset="-128"/>
            </a:endParaRP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60%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20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33.818 </a:t>
            </a:r>
            <a:r>
              <a:rPr lang="en-US" dirty="0"/>
              <a:t>Security Assurance Methodology (SECAM) and Security Assurance Specification (SCAS) for 3GPP virtualized network products</a:t>
            </a:r>
            <a:r>
              <a:rPr lang="en-GB" altLang="ja-JP" dirty="0"/>
              <a:t> </a:t>
            </a:r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 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33.818:</a:t>
            </a:r>
          </a:p>
          <a:p>
            <a:pPr lvl="1"/>
            <a:r>
              <a:rPr lang="sv-SE" altLang="sv-SE" dirty="0"/>
              <a:t>Different type of skeleton to accomodate process description rather than technical features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39 </a:t>
            </a:r>
            <a:r>
              <a:rPr lang="sv-SE" altLang="sv-SE" dirty="0"/>
              <a:t>Editor’s Notes</a:t>
            </a:r>
          </a:p>
          <a:p>
            <a:pPr lvl="1"/>
            <a:endParaRPr lang="sv-SE" altLang="sv-SE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041890708"/>
      </p:ext>
    </p:extLst>
  </p:cSld>
  <p:clrMapOvr>
    <a:masterClrMapping/>
  </p:clrMapOvr>
  <p:transition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9168114" cy="1325563"/>
          </a:xfrm>
        </p:spPr>
        <p:txBody>
          <a:bodyPr/>
          <a:lstStyle/>
          <a:p>
            <a:r>
              <a:rPr lang="en-US" altLang="ja-JP" sz="3600" dirty="0"/>
              <a:t>Study on storage and transport of 5GC security parameters for ARPF authentication</a:t>
            </a:r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5709" y="1825625"/>
            <a:ext cx="5384079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FS_5GC_SEC_ARPF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sv-SE" altLang="sv-SE" dirty="0"/>
              <a:t>60% </a:t>
            </a:r>
            <a:r>
              <a:rPr lang="en-US" altLang="ja-JP" dirty="0">
                <a:sym typeface="Wingdings" panose="05000000000000000000" pitchFamily="2" charset="2"/>
              </a:rPr>
              <a:t> 75%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Sep 20  Dec 20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33.845 </a:t>
            </a:r>
            <a:r>
              <a:rPr lang="en-US" dirty="0"/>
              <a:t>Study on storage and transport of 5GC security parameters for ARPF authentication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33.845:</a:t>
            </a:r>
          </a:p>
          <a:p>
            <a:pPr lvl="1"/>
            <a:r>
              <a:rPr lang="sv-SE" altLang="sv-SE" dirty="0"/>
              <a:t>9 Key issues</a:t>
            </a:r>
          </a:p>
          <a:p>
            <a:pPr lvl="1"/>
            <a:r>
              <a:rPr lang="sv-SE" altLang="sv-SE" dirty="0"/>
              <a:t>3 </a:t>
            </a:r>
            <a:r>
              <a:rPr lang="en-US" altLang="ja-JP" dirty="0">
                <a:sym typeface="Wingdings" panose="05000000000000000000" pitchFamily="2" charset="2"/>
              </a:rPr>
              <a:t></a:t>
            </a:r>
            <a:r>
              <a:rPr lang="sv-SE" altLang="sv-SE" dirty="0"/>
              <a:t> 5 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372541459"/>
      </p:ext>
    </p:extLst>
  </p:cSld>
  <p:clrMapOvr>
    <a:masterClrMapping/>
  </p:clrMapOvr>
  <p:transition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2">
            <a:extLst>
              <a:ext uri="{FF2B5EF4-FFF2-40B4-BE49-F238E27FC236}">
                <a16:creationId xmlns:a16="http://schemas.microsoft.com/office/drawing/2014/main" id="{43F37F5C-6C46-44C9-BABE-6B7078F56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8415"/>
            <a:ext cx="10515600" cy="1325563"/>
          </a:xfrm>
        </p:spPr>
        <p:txBody>
          <a:bodyPr/>
          <a:lstStyle/>
          <a:p>
            <a:r>
              <a:rPr lang="en-US" altLang="ja-JP" sz="4000"/>
              <a:t>Study on Security </a:t>
            </a:r>
            <a:r>
              <a:rPr lang="en-US" altLang="ja-JP" sz="4000" dirty="0"/>
              <a:t>for NR Integrated </a:t>
            </a:r>
            <a:br>
              <a:rPr lang="en-US" altLang="ja-JP" sz="4000" dirty="0"/>
            </a:br>
            <a:r>
              <a:rPr lang="en-US" altLang="ja-JP" sz="4000" dirty="0"/>
              <a:t>Access and Backhaul </a:t>
            </a:r>
            <a:r>
              <a:rPr lang="en-US" altLang="ja-JP" sz="3200" dirty="0"/>
              <a:t>(</a:t>
            </a:r>
            <a:r>
              <a:rPr lang="sv-SE" altLang="sv-SE" sz="3200" dirty="0"/>
              <a:t>FS_NR_IAB_Sec</a:t>
            </a:r>
            <a:r>
              <a:rPr lang="en-US" altLang="ja-JP" sz="3200" dirty="0"/>
              <a:t>)</a:t>
            </a:r>
            <a:endParaRPr lang="sv-SE" altLang="sv-SE" dirty="0"/>
          </a:p>
        </p:txBody>
      </p:sp>
      <p:sp>
        <p:nvSpPr>
          <p:cNvPr id="38915" name="Content Placeholder 3">
            <a:extLst>
              <a:ext uri="{FF2B5EF4-FFF2-40B4-BE49-F238E27FC236}">
                <a16:creationId xmlns:a16="http://schemas.microsoft.com/office/drawing/2014/main" id="{75E3DEE9-609C-4ABA-8E06-22CB6481D7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65%  75%</a:t>
            </a:r>
          </a:p>
          <a:p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Sep 20  Dec 20</a:t>
            </a:r>
          </a:p>
          <a:p>
            <a:endParaRPr lang="en-US" altLang="sv-SE" dirty="0">
              <a:ea typeface="MS PGothic" panose="020B0600070205080204" pitchFamily="34" charset="-128"/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33.824 Study on Security for NR Integrated Access and Backhaul</a:t>
            </a:r>
            <a:endParaRPr lang="sv-SE" altLang="sv-SE" dirty="0"/>
          </a:p>
          <a:p>
            <a:endParaRPr lang="sv-SE" altLang="sv-SE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F38CFFD-DF25-4C5A-80F5-AE0D3C5F9B10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sv-SE" altLang="sv-SE" dirty="0"/>
              <a:t>TR 33.824:</a:t>
            </a:r>
          </a:p>
          <a:p>
            <a:pPr lvl="1"/>
            <a:r>
              <a:rPr lang="sv-SE" altLang="ja-JP" dirty="0">
                <a:sym typeface="Wingdings" panose="05000000000000000000" pitchFamily="2" charset="2"/>
              </a:rPr>
              <a:t>5</a:t>
            </a:r>
            <a:r>
              <a:rPr lang="en-US" altLang="ja-JP" dirty="0">
                <a:sym typeface="Wingdings" panose="05000000000000000000" pitchFamily="2" charset="2"/>
              </a:rPr>
              <a:t>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4 Solutions</a:t>
            </a:r>
          </a:p>
          <a:p>
            <a:pPr lvl="1"/>
            <a:r>
              <a:rPr lang="sv-SE" altLang="sv-SE" dirty="0"/>
              <a:t>3 Conclusions</a:t>
            </a:r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dirty="0"/>
              <a:t>Study on security aspects of </a:t>
            </a:r>
            <a:br>
              <a:rPr lang="en-US" altLang="ja-JP" dirty="0"/>
            </a:br>
            <a:r>
              <a:rPr lang="en-US" altLang="ja-JP" dirty="0"/>
              <a:t>Unmanned Aerial Systems</a:t>
            </a:r>
            <a:endParaRPr lang="sv-SE" altLang="sv-SE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FS_UAS_SEC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0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15%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</a:t>
            </a:r>
            <a:endParaRPr lang="en-US" altLang="ja-JP" dirty="0">
              <a:highlight>
                <a:srgbClr val="FFFF00"/>
              </a:highlight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33.854 </a:t>
            </a:r>
            <a:r>
              <a:rPr lang="en-US" altLang="ja-JP" dirty="0"/>
              <a:t>Study on security aspects of Unmanned Aerial Systems 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33.854:</a:t>
            </a:r>
          </a:p>
          <a:p>
            <a:pPr lvl="1"/>
            <a:r>
              <a:rPr lang="sv-SE" altLang="sv-SE" dirty="0"/>
              <a:t>0 </a:t>
            </a:r>
            <a:r>
              <a:rPr lang="en-US" altLang="ja-JP" dirty="0">
                <a:sym typeface="Wingdings" panose="05000000000000000000" pitchFamily="2" charset="2"/>
              </a:rPr>
              <a:t> 7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0 </a:t>
            </a:r>
            <a:r>
              <a:rPr lang="en-US" altLang="ja-JP" dirty="0">
                <a:sym typeface="Wingdings" panose="05000000000000000000" pitchFamily="2" charset="2"/>
              </a:rPr>
              <a:t> 1</a:t>
            </a:r>
            <a:r>
              <a:rPr lang="sv-SE" altLang="sv-SE" dirty="0"/>
              <a:t> 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472816535"/>
      </p:ext>
    </p:extLst>
  </p:cSld>
  <p:clrMapOvr>
    <a:masterClrMapping/>
  </p:clrMapOvr>
  <p:transition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580"/>
            <a:ext cx="10515600" cy="1325563"/>
          </a:xfrm>
        </p:spPr>
        <p:txBody>
          <a:bodyPr/>
          <a:lstStyle/>
          <a:p>
            <a:r>
              <a:rPr lang="en-US" altLang="ja-JP" sz="3600" dirty="0"/>
              <a:t>Study on Security Aspects of </a:t>
            </a:r>
            <a:br>
              <a:rPr lang="en-US" altLang="ja-JP" sz="3600" dirty="0"/>
            </a:br>
            <a:r>
              <a:rPr lang="en-US" altLang="ja-JP" sz="3600" dirty="0"/>
              <a:t>Enhancement of Support for Edge </a:t>
            </a:r>
            <a:br>
              <a:rPr lang="en-US" altLang="ja-JP" sz="3600" dirty="0"/>
            </a:br>
            <a:r>
              <a:rPr lang="en-US" altLang="ja-JP" sz="3600" dirty="0"/>
              <a:t>Computing in 5GC</a:t>
            </a:r>
            <a:endParaRPr lang="sv-SE" altLang="sv-SE" sz="3600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FS_eEDGE_SEC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0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15%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</a:t>
            </a:r>
            <a:endParaRPr lang="en-US" altLang="ja-JP" dirty="0">
              <a:highlight>
                <a:srgbClr val="FFFF00"/>
              </a:highlight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33.839 </a:t>
            </a:r>
            <a:r>
              <a:rPr lang="en-US" altLang="ja-JP" dirty="0"/>
              <a:t>Study on Security Aspects of Enhancement of Support for Edge Computing in 5GC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33.839:</a:t>
            </a:r>
          </a:p>
          <a:p>
            <a:pPr lvl="1"/>
            <a:r>
              <a:rPr lang="sv-SE" altLang="sv-SE" dirty="0"/>
              <a:t>0 </a:t>
            </a:r>
            <a:r>
              <a:rPr lang="en-US" altLang="ja-JP" dirty="0">
                <a:sym typeface="Wingdings" panose="05000000000000000000" pitchFamily="2" charset="2"/>
              </a:rPr>
              <a:t> 10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0 </a:t>
            </a:r>
            <a:r>
              <a:rPr lang="en-US" altLang="ja-JP" dirty="0">
                <a:sym typeface="Wingdings" panose="05000000000000000000" pitchFamily="2" charset="2"/>
              </a:rPr>
              <a:t> 3</a:t>
            </a:r>
            <a:r>
              <a:rPr lang="sv-SE" altLang="sv-SE" dirty="0"/>
              <a:t> 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2784023312"/>
      </p:ext>
    </p:extLst>
  </p:cSld>
  <p:clrMapOvr>
    <a:masterClrMapping/>
  </p:clrMapOvr>
  <p:transition>
    <p:wipe dir="r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580"/>
            <a:ext cx="10515600" cy="1325563"/>
          </a:xfrm>
        </p:spPr>
        <p:txBody>
          <a:bodyPr/>
          <a:lstStyle/>
          <a:p>
            <a:r>
              <a:rPr lang="en-US" altLang="ja-JP" sz="3600" dirty="0"/>
              <a:t>Study on Security Aspects of </a:t>
            </a:r>
            <a:br>
              <a:rPr lang="en-US" altLang="ja-JP" sz="3600" dirty="0"/>
            </a:br>
            <a:r>
              <a:rPr lang="en-US" altLang="ja-JP" sz="3600" dirty="0"/>
              <a:t>Enhancement for Proximity Based </a:t>
            </a:r>
            <a:br>
              <a:rPr lang="en-US" altLang="ja-JP" sz="3600" dirty="0"/>
            </a:br>
            <a:r>
              <a:rPr lang="en-US" altLang="ja-JP" sz="3600" dirty="0"/>
              <a:t>Services in 5GS</a:t>
            </a:r>
            <a:endParaRPr lang="sv-SE" altLang="sv-SE" sz="3600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FS_5G_ProSe_Sec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0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15%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</a:t>
            </a:r>
            <a:endParaRPr lang="en-US" altLang="ja-JP" dirty="0">
              <a:highlight>
                <a:srgbClr val="FFFF00"/>
              </a:highlight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33.847 </a:t>
            </a:r>
            <a:r>
              <a:rPr lang="en-US" altLang="ja-JP" dirty="0"/>
              <a:t>Study on Security Aspects of Enhancement for Proximity Based Services in 5GS</a:t>
            </a:r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33.847:</a:t>
            </a:r>
          </a:p>
          <a:p>
            <a:pPr lvl="1"/>
            <a:r>
              <a:rPr lang="sv-SE" altLang="sv-SE" dirty="0"/>
              <a:t>0 </a:t>
            </a:r>
            <a:r>
              <a:rPr lang="en-US" altLang="ja-JP" dirty="0">
                <a:sym typeface="Wingdings" panose="05000000000000000000" pitchFamily="2" charset="2"/>
              </a:rPr>
              <a:t> 10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0 </a:t>
            </a:r>
            <a:r>
              <a:rPr lang="en-US" altLang="ja-JP" dirty="0">
                <a:sym typeface="Wingdings" panose="05000000000000000000" pitchFamily="2" charset="2"/>
              </a:rPr>
              <a:t> 2</a:t>
            </a:r>
            <a:r>
              <a:rPr lang="sv-SE" altLang="sv-SE" dirty="0"/>
              <a:t> 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1330117274"/>
      </p:ext>
    </p:extLst>
  </p:cSld>
  <p:clrMapOvr>
    <a:masterClrMapping/>
  </p:clrMapOvr>
  <p:transition>
    <p:wipe dir="r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dirty="0"/>
              <a:t>Study on security for enhanced </a:t>
            </a:r>
            <a:br>
              <a:rPr lang="en-US" altLang="ja-JP" dirty="0"/>
            </a:br>
            <a:r>
              <a:rPr lang="en-US" altLang="ja-JP" dirty="0"/>
              <a:t>support of Industrial IoT</a:t>
            </a:r>
            <a:endParaRPr lang="sv-SE" altLang="sv-SE" dirty="0">
              <a:highlight>
                <a:srgbClr val="FFFF00"/>
              </a:highlight>
            </a:endParaRPr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FS_IIoT_SEC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0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15%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20</a:t>
            </a:r>
            <a:endParaRPr lang="en-US" altLang="ja-JP" dirty="0">
              <a:highlight>
                <a:srgbClr val="FFFF00"/>
              </a:highlight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33.851 </a:t>
            </a:r>
            <a:r>
              <a:rPr lang="en-US" altLang="ja-JP" dirty="0"/>
              <a:t>Study on security for enhanced support of Industrial Internet of Things (IIoT) 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33.851:</a:t>
            </a:r>
          </a:p>
          <a:p>
            <a:pPr lvl="1"/>
            <a:r>
              <a:rPr lang="sv-SE" altLang="sv-SE" dirty="0"/>
              <a:t>0 </a:t>
            </a:r>
            <a:r>
              <a:rPr lang="en-US" altLang="ja-JP" dirty="0">
                <a:sym typeface="Wingdings" panose="05000000000000000000" pitchFamily="2" charset="2"/>
              </a:rPr>
              <a:t> 3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0 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2896810520"/>
      </p:ext>
    </p:extLst>
  </p:cSld>
  <p:clrMapOvr>
    <a:masterClrMapping/>
  </p:clrMapOvr>
  <p:transition>
    <p:wipe dir="r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9697"/>
            <a:ext cx="10515600" cy="1325563"/>
          </a:xfrm>
        </p:spPr>
        <p:txBody>
          <a:bodyPr/>
          <a:lstStyle/>
          <a:p>
            <a:r>
              <a:rPr lang="en-US" altLang="ja-JP" sz="3600" dirty="0"/>
              <a:t>Study on Security Aspects of </a:t>
            </a:r>
            <a:br>
              <a:rPr lang="en-US" altLang="ja-JP" sz="3600" dirty="0"/>
            </a:br>
            <a:r>
              <a:rPr lang="en-US" altLang="ja-JP" sz="3600" dirty="0"/>
              <a:t>Enhancements for 5G </a:t>
            </a:r>
            <a:br>
              <a:rPr lang="en-US" altLang="ja-JP" sz="3600" dirty="0"/>
            </a:br>
            <a:r>
              <a:rPr lang="en-US" altLang="ja-JP" sz="3600" dirty="0"/>
              <a:t>Multicast-Broadcast Services</a:t>
            </a:r>
            <a:endParaRPr lang="sv-SE" altLang="sv-SE" sz="3600" dirty="0">
              <a:highlight>
                <a:srgbClr val="FFFF00"/>
              </a:highlight>
            </a:endParaRPr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FS_5MBS_SEC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0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15%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33.850 </a:t>
            </a:r>
            <a:r>
              <a:rPr lang="en-US" altLang="ja-JP" dirty="0"/>
              <a:t>Study on Security Aspects of Enhancements for 5G Multicast-Broadcast Services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33.850:</a:t>
            </a:r>
          </a:p>
          <a:p>
            <a:pPr lvl="1"/>
            <a:r>
              <a:rPr lang="sv-SE" altLang="sv-SE" dirty="0"/>
              <a:t>0 </a:t>
            </a:r>
            <a:r>
              <a:rPr lang="en-US" altLang="ja-JP" dirty="0">
                <a:sym typeface="Wingdings" panose="05000000000000000000" pitchFamily="2" charset="2"/>
              </a:rPr>
              <a:t> 3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0</a:t>
            </a:r>
            <a:r>
              <a:rPr lang="en-US" altLang="ja-JP" dirty="0">
                <a:sym typeface="Wingdings" panose="05000000000000000000" pitchFamily="2" charset="2"/>
              </a:rPr>
              <a:t>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207625780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8CF581-829B-442E-B13B-7D6929CDF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277614-C093-4BB9-92B2-2262844F98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400" dirty="0"/>
              <a:t>WIDs/SIDs/Revisions for approval</a:t>
            </a:r>
          </a:p>
          <a:p>
            <a:pPr lvl="1"/>
            <a:r>
              <a:rPr lang="en-US" altLang="ja-JP" sz="2000" dirty="0"/>
              <a:t>New WID on mission critical security enhancements for release 17 SP-200718</a:t>
            </a:r>
          </a:p>
          <a:p>
            <a:pPr lvl="1"/>
            <a:r>
              <a:rPr lang="en-US" altLang="ja-JP" sz="2000" dirty="0"/>
              <a:t>New WID on Security Assurance Specification for NSSAAF in SP-200720</a:t>
            </a:r>
          </a:p>
          <a:p>
            <a:pPr lvl="1"/>
            <a:r>
              <a:rPr lang="en-US" altLang="ja-JP" sz="2000" dirty="0"/>
              <a:t>New WID for Enhancements to UPIP Support in 5GS in SP-200719</a:t>
            </a:r>
            <a:r>
              <a:rPr lang="en-US" altLang="ja-JP" sz="2000" dirty="0">
                <a:highlight>
                  <a:srgbClr val="FFFF00"/>
                </a:highlight>
              </a:rPr>
              <a:t> </a:t>
            </a:r>
          </a:p>
          <a:p>
            <a:pPr lvl="2"/>
            <a:r>
              <a:rPr lang="en-US" altLang="ja-JP" sz="1800" dirty="0"/>
              <a:t>One sustained objection</a:t>
            </a:r>
          </a:p>
          <a:p>
            <a:pPr lvl="1"/>
            <a:r>
              <a:rPr lang="en-US" altLang="ja-JP" sz="2000" dirty="0"/>
              <a:t>Revision of WID on the normative aspects of User Plane Integrity Protection for NR as a company contribution for approval in SP-200656</a:t>
            </a:r>
          </a:p>
          <a:p>
            <a:pPr lvl="1"/>
            <a:r>
              <a:rPr lang="en-US" altLang="ja-JP" sz="2000" dirty="0"/>
              <a:t>New study on the security of AMF re-allocation for approval in SP-200721</a:t>
            </a:r>
          </a:p>
          <a:p>
            <a:pPr lvl="1"/>
            <a:r>
              <a:rPr lang="en-US" altLang="ja-JP" sz="2000" dirty="0"/>
              <a:t>New SID on security aspects of enablers for Network Automation (</a:t>
            </a:r>
            <a:r>
              <a:rPr lang="en-US" altLang="ja-JP" sz="2000" dirty="0" err="1"/>
              <a:t>eNA</a:t>
            </a:r>
            <a:r>
              <a:rPr lang="en-US" altLang="ja-JP" sz="2000" dirty="0"/>
              <a:t>) for the 5G system (5GS) Phase 2 for approval in SP-200722</a:t>
            </a:r>
          </a:p>
          <a:p>
            <a:pPr lvl="1"/>
            <a:r>
              <a:rPr lang="en-US" altLang="ja-JP" sz="2000" dirty="0"/>
              <a:t>New SID on security aspects of 5G MSG Service for approval in SP-200717</a:t>
            </a:r>
            <a:endParaRPr lang="en-US" altLang="ja-JP" sz="2000" dirty="0">
              <a:highlight>
                <a:srgbClr val="FFFF00"/>
              </a:highlight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745588"/>
      </p:ext>
    </p:extLst>
  </p:cSld>
  <p:clrMapOvr>
    <a:masterClrMapping/>
  </p:clrMapOvr>
  <p:transition>
    <p:wipe dir="r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dirty="0"/>
              <a:t>Study on enhanced security support </a:t>
            </a:r>
            <a:br>
              <a:rPr lang="en-US" altLang="ja-JP" dirty="0"/>
            </a:br>
            <a:r>
              <a:rPr lang="en-US" altLang="ja-JP" dirty="0"/>
              <a:t>for Non-Public Networks</a:t>
            </a:r>
            <a:endParaRPr lang="sv-SE" altLang="sv-SE" dirty="0">
              <a:highlight>
                <a:srgbClr val="FFFF00"/>
              </a:highlight>
            </a:endParaRPr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FS_eNPN_SEC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0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10%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20</a:t>
            </a:r>
            <a:endParaRPr lang="en-US" altLang="ja-JP" dirty="0">
              <a:highlight>
                <a:srgbClr val="FFFF00"/>
              </a:highlight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33.857 </a:t>
            </a:r>
            <a:r>
              <a:rPr lang="en-US" altLang="ja-JP" dirty="0"/>
              <a:t>Study on enhanced security support for Non-Public Networks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33.857:</a:t>
            </a:r>
          </a:p>
          <a:p>
            <a:pPr lvl="1"/>
            <a:r>
              <a:rPr lang="sv-SE" altLang="sv-SE" dirty="0"/>
              <a:t>0 </a:t>
            </a:r>
            <a:r>
              <a:rPr lang="en-US" altLang="ja-JP" dirty="0">
                <a:sym typeface="Wingdings" panose="05000000000000000000" pitchFamily="2" charset="2"/>
              </a:rPr>
              <a:t> 3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0 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2784000445"/>
      </p:ext>
    </p:extLst>
  </p:cSld>
  <p:clrMapOvr>
    <a:masterClrMapping/>
  </p:clrMapOvr>
  <p:transition>
    <p:wipe dir="r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dirty="0"/>
              <a:t>Study on security aspects of the Disaggregated gNB Architecture</a:t>
            </a:r>
            <a:endParaRPr lang="sv-SE" altLang="sv-SE" dirty="0">
              <a:highlight>
                <a:srgbClr val="FFFF00"/>
              </a:highlight>
            </a:endParaRPr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FS_disagg_gNB_Sec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0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5%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Dec 20</a:t>
            </a:r>
            <a:endParaRPr lang="en-US" altLang="ja-JP" dirty="0">
              <a:highlight>
                <a:srgbClr val="FFFF00"/>
              </a:highlight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33.840 </a:t>
            </a:r>
            <a:r>
              <a:rPr lang="en-US" altLang="ja-JP" dirty="0"/>
              <a:t>Study on security aspects of the Disaggregated gNB Architecture</a:t>
            </a:r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33.840:</a:t>
            </a:r>
          </a:p>
          <a:p>
            <a:pPr lvl="1"/>
            <a:r>
              <a:rPr lang="sv-SE" altLang="sv-SE" dirty="0"/>
              <a:t>0</a:t>
            </a:r>
            <a:r>
              <a:rPr lang="en-US" altLang="ja-JP" dirty="0">
                <a:sym typeface="Wingdings" panose="05000000000000000000" pitchFamily="2" charset="2"/>
              </a:rPr>
              <a:t>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0 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785653286"/>
      </p:ext>
    </p:extLst>
  </p:cSld>
  <p:clrMapOvr>
    <a:masterClrMapping/>
  </p:clrMapOvr>
  <p:transition>
    <p:wipe dir="r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BCBA2290-4789-4C13-86E0-C66C693AF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New/Revised SIDs</a:t>
            </a:r>
            <a:endParaRPr lang="sv-SE" altLang="sv-SE" dirty="0"/>
          </a:p>
        </p:txBody>
      </p:sp>
      <p:sp>
        <p:nvSpPr>
          <p:cNvPr id="25603" name="Content Placeholder 2">
            <a:extLst>
              <a:ext uri="{FF2B5EF4-FFF2-40B4-BE49-F238E27FC236}">
                <a16:creationId xmlns:a16="http://schemas.microsoft.com/office/drawing/2014/main" id="{2FA2EA69-87B8-4F92-816B-DB19482131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ja-JP" dirty="0"/>
          </a:p>
          <a:p>
            <a:r>
              <a:rPr lang="en-US" altLang="ja-JP" dirty="0"/>
              <a:t>New/Revised SIDs for approval:</a:t>
            </a:r>
          </a:p>
          <a:p>
            <a:pPr lvl="1"/>
            <a:r>
              <a:rPr lang="en-US" altLang="ja-JP" dirty="0"/>
              <a:t>New study on the security of AMF re-allocation for approval in SP-200721</a:t>
            </a:r>
          </a:p>
          <a:p>
            <a:pPr lvl="1"/>
            <a:r>
              <a:rPr lang="en-US" altLang="ja-JP" dirty="0"/>
              <a:t>New SID on security aspects of enablers for Network Automation (</a:t>
            </a:r>
            <a:r>
              <a:rPr lang="en-US" altLang="ja-JP" dirty="0" err="1"/>
              <a:t>eNA</a:t>
            </a:r>
            <a:r>
              <a:rPr lang="en-US" altLang="ja-JP" dirty="0"/>
              <a:t>) for the 5G system (5GS) Phase 2 for approval in SP-200722</a:t>
            </a:r>
          </a:p>
          <a:p>
            <a:pPr lvl="1"/>
            <a:r>
              <a:rPr lang="en-US" altLang="ja-JP" dirty="0"/>
              <a:t>New SID on security aspects of 5G MSG Service for approval in SP-200717</a:t>
            </a:r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>
              <a:highlight>
                <a:srgbClr val="FFFF00"/>
              </a:highlight>
            </a:endParaRPr>
          </a:p>
          <a:p>
            <a:pPr lvl="1"/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2714991266"/>
      </p:ext>
    </p:extLst>
  </p:cSld>
  <p:clrMapOvr>
    <a:masterClrMapping/>
  </p:clrMapOvr>
  <p:transition>
    <p:wipe dir="r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06230365-BE61-438F-A983-A2BEBDE64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Thank You!</a:t>
            </a:r>
            <a:endParaRPr lang="en-US" altLang="en-US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 lnSpcReduction="10000"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Noamen Ben Henda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SA3 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mail: </a:t>
            </a:r>
            <a:r>
              <a:rPr lang="sv-SE" altLang="en-US" sz="1600" dirty="0">
                <a:hlinkClick r:id="rId2"/>
              </a:rPr>
              <a:t>noamen.ben.henda@ericsson.com</a:t>
            </a:r>
            <a:r>
              <a:rPr lang="sv-SE" altLang="en-US" sz="1600" dirty="0"/>
              <a:t>  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phone: +46 725 074 574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  <p:pic>
        <p:nvPicPr>
          <p:cNvPr id="8196" name="Picture 3">
            <a:extLst>
              <a:ext uri="{FF2B5EF4-FFF2-40B4-BE49-F238E27FC236}">
                <a16:creationId xmlns:a16="http://schemas.microsoft.com/office/drawing/2014/main" id="{3ADEF568-B996-41B4-BE7D-0BF2BC333E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1144" y="1955402"/>
            <a:ext cx="8863012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A260FE65-9329-4DFC-AF27-6CD9F254BE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Summary</a:t>
            </a:r>
          </a:p>
        </p:txBody>
      </p:sp>
      <p:graphicFrame>
        <p:nvGraphicFramePr>
          <p:cNvPr id="20" name="Content Placeholder 19">
            <a:extLst>
              <a:ext uri="{FF2B5EF4-FFF2-40B4-BE49-F238E27FC236}">
                <a16:creationId xmlns:a16="http://schemas.microsoft.com/office/drawing/2014/main" id="{DBB3A73D-76BE-46BF-8CCE-E26E79943C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8144732"/>
              </p:ext>
            </p:extLst>
          </p:nvPr>
        </p:nvGraphicFramePr>
        <p:xfrm>
          <a:off x="414144" y="1779205"/>
          <a:ext cx="10939656" cy="4084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5808">
                  <a:extLst>
                    <a:ext uri="{9D8B030D-6E8A-4147-A177-3AD203B41FA5}">
                      <a16:colId xmlns:a16="http://schemas.microsoft.com/office/drawing/2014/main" val="1671951344"/>
                    </a:ext>
                  </a:extLst>
                </a:gridCol>
                <a:gridCol w="1180952">
                  <a:extLst>
                    <a:ext uri="{9D8B030D-6E8A-4147-A177-3AD203B41FA5}">
                      <a16:colId xmlns:a16="http://schemas.microsoft.com/office/drawing/2014/main" val="2472883386"/>
                    </a:ext>
                  </a:extLst>
                </a:gridCol>
                <a:gridCol w="1066278">
                  <a:extLst>
                    <a:ext uri="{9D8B030D-6E8A-4147-A177-3AD203B41FA5}">
                      <a16:colId xmlns:a16="http://schemas.microsoft.com/office/drawing/2014/main" val="1642402025"/>
                    </a:ext>
                  </a:extLst>
                </a:gridCol>
                <a:gridCol w="910095">
                  <a:extLst>
                    <a:ext uri="{9D8B030D-6E8A-4147-A177-3AD203B41FA5}">
                      <a16:colId xmlns:a16="http://schemas.microsoft.com/office/drawing/2014/main" val="716484714"/>
                    </a:ext>
                  </a:extLst>
                </a:gridCol>
                <a:gridCol w="931510">
                  <a:extLst>
                    <a:ext uri="{9D8B030D-6E8A-4147-A177-3AD203B41FA5}">
                      <a16:colId xmlns:a16="http://schemas.microsoft.com/office/drawing/2014/main" val="1341460600"/>
                    </a:ext>
                  </a:extLst>
                </a:gridCol>
                <a:gridCol w="897190">
                  <a:extLst>
                    <a:ext uri="{9D8B030D-6E8A-4147-A177-3AD203B41FA5}">
                      <a16:colId xmlns:a16="http://schemas.microsoft.com/office/drawing/2014/main" val="3435354498"/>
                    </a:ext>
                  </a:extLst>
                </a:gridCol>
                <a:gridCol w="816460">
                  <a:extLst>
                    <a:ext uri="{9D8B030D-6E8A-4147-A177-3AD203B41FA5}">
                      <a16:colId xmlns:a16="http://schemas.microsoft.com/office/drawing/2014/main" val="1010587454"/>
                    </a:ext>
                  </a:extLst>
                </a:gridCol>
                <a:gridCol w="1093788">
                  <a:extLst>
                    <a:ext uri="{9D8B030D-6E8A-4147-A177-3AD203B41FA5}">
                      <a16:colId xmlns:a16="http://schemas.microsoft.com/office/drawing/2014/main" val="2513750454"/>
                    </a:ext>
                  </a:extLst>
                </a:gridCol>
                <a:gridCol w="1556694">
                  <a:extLst>
                    <a:ext uri="{9D8B030D-6E8A-4147-A177-3AD203B41FA5}">
                      <a16:colId xmlns:a16="http://schemas.microsoft.com/office/drawing/2014/main" val="3263316054"/>
                    </a:ext>
                  </a:extLst>
                </a:gridCol>
                <a:gridCol w="630881">
                  <a:extLst>
                    <a:ext uri="{9D8B030D-6E8A-4147-A177-3AD203B41FA5}">
                      <a16:colId xmlns:a16="http://schemas.microsoft.com/office/drawing/2014/main" val="593387059"/>
                    </a:ext>
                  </a:extLst>
                </a:gridCol>
              </a:tblGrid>
              <a:tr h="420311"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Title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SA3 rapporteur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% completion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% completion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target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target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WID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T="45711" marB="45711"/>
                </a:tc>
                <a:extLst>
                  <a:ext uri="{0D108BD9-81ED-4DB2-BD59-A6C34878D82A}">
                    <a16:rowId xmlns:a16="http://schemas.microsoft.com/office/drawing/2014/main" val="1379591223"/>
                  </a:ext>
                </a:extLst>
              </a:tr>
              <a:tr h="365218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Normative work on Lawful Interception Rel-1</a:t>
                      </a:r>
                      <a:r>
                        <a:rPr lang="en-GB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6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Alex Leadbeater (BT)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LI16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92.5%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Sep 20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16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163315320"/>
                  </a:ext>
                </a:extLst>
              </a:tr>
              <a:tr h="365218">
                <a:tc>
                  <a:txBody>
                    <a:bodyPr/>
                    <a:lstStyle/>
                    <a:p>
                      <a:pPr marL="0" lvl="0" indent="0" algn="l" defTabSz="895350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895350" algn="l"/>
                        </a:tabLst>
                      </a:pPr>
                      <a:r>
                        <a:rPr lang="en-GB" sz="1000" b="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MCXSec R16 security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Tim Woodward</a:t>
                      </a:r>
                    </a:p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(Motorola)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MCXSec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80%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20 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endParaRPr lang="sv-SE" sz="100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SP-180439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33.180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16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4006240667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for 5G NWDAF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Minpeng Qi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Mobile)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SCAS_5G_NWDAF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SP-200147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33.521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2474450580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for Service Communication Proxy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Wei Lu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(Nokia)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SCAS_5G_SECOP 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SP-200148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33.522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2191189811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Unmanned Aerial Systems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Adrian Escott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(Qualcomm)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FS_UAS_SEC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SP-200352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33.854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957786280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Enhancement of Support for Edge Computing in 5GC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Bo Zhang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FS_eEDGE_SEC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SP-200347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33.839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1156083702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Enhancement for Proximity Based Services in 5GS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Wei Zhou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(CATT)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FS_5G_ProSe_Sec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20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SP-200350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33.847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12676769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for enhanced support of Industrial IoT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Anja Jerichow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(Nokia)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FS_IIoT_SEC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20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SP-200355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33.851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2647091596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8C44D13-6235-402C-96D1-8582DCCDE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Summary</a:t>
            </a:r>
          </a:p>
        </p:txBody>
      </p:sp>
      <p:graphicFrame>
        <p:nvGraphicFramePr>
          <p:cNvPr id="20" name="Content Placeholder 19">
            <a:extLst>
              <a:ext uri="{FF2B5EF4-FFF2-40B4-BE49-F238E27FC236}">
                <a16:creationId xmlns:a16="http://schemas.microsoft.com/office/drawing/2014/main" id="{DBB3A73D-76BE-46BF-8CCE-E26E79943C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4696543"/>
              </p:ext>
            </p:extLst>
          </p:nvPr>
        </p:nvGraphicFramePr>
        <p:xfrm>
          <a:off x="446949" y="1828799"/>
          <a:ext cx="10906850" cy="37425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8771">
                  <a:extLst>
                    <a:ext uri="{9D8B030D-6E8A-4147-A177-3AD203B41FA5}">
                      <a16:colId xmlns:a16="http://schemas.microsoft.com/office/drawing/2014/main" val="1671951344"/>
                    </a:ext>
                  </a:extLst>
                </a:gridCol>
                <a:gridCol w="1251525">
                  <a:extLst>
                    <a:ext uri="{9D8B030D-6E8A-4147-A177-3AD203B41FA5}">
                      <a16:colId xmlns:a16="http://schemas.microsoft.com/office/drawing/2014/main" val="2472883386"/>
                    </a:ext>
                  </a:extLst>
                </a:gridCol>
                <a:gridCol w="992421">
                  <a:extLst>
                    <a:ext uri="{9D8B030D-6E8A-4147-A177-3AD203B41FA5}">
                      <a16:colId xmlns:a16="http://schemas.microsoft.com/office/drawing/2014/main" val="1642402025"/>
                    </a:ext>
                  </a:extLst>
                </a:gridCol>
                <a:gridCol w="904422">
                  <a:extLst>
                    <a:ext uri="{9D8B030D-6E8A-4147-A177-3AD203B41FA5}">
                      <a16:colId xmlns:a16="http://schemas.microsoft.com/office/drawing/2014/main" val="716484714"/>
                    </a:ext>
                  </a:extLst>
                </a:gridCol>
                <a:gridCol w="928867">
                  <a:extLst>
                    <a:ext uri="{9D8B030D-6E8A-4147-A177-3AD203B41FA5}">
                      <a16:colId xmlns:a16="http://schemas.microsoft.com/office/drawing/2014/main" val="1341460600"/>
                    </a:ext>
                  </a:extLst>
                </a:gridCol>
                <a:gridCol w="894645">
                  <a:extLst>
                    <a:ext uri="{9D8B030D-6E8A-4147-A177-3AD203B41FA5}">
                      <a16:colId xmlns:a16="http://schemas.microsoft.com/office/drawing/2014/main" val="3435354498"/>
                    </a:ext>
                  </a:extLst>
                </a:gridCol>
                <a:gridCol w="814144">
                  <a:extLst>
                    <a:ext uri="{9D8B030D-6E8A-4147-A177-3AD203B41FA5}">
                      <a16:colId xmlns:a16="http://schemas.microsoft.com/office/drawing/2014/main" val="1010587454"/>
                    </a:ext>
                  </a:extLst>
                </a:gridCol>
                <a:gridCol w="1090685">
                  <a:extLst>
                    <a:ext uri="{9D8B030D-6E8A-4147-A177-3AD203B41FA5}">
                      <a16:colId xmlns:a16="http://schemas.microsoft.com/office/drawing/2014/main" val="2513750454"/>
                    </a:ext>
                  </a:extLst>
                </a:gridCol>
                <a:gridCol w="1615851">
                  <a:extLst>
                    <a:ext uri="{9D8B030D-6E8A-4147-A177-3AD203B41FA5}">
                      <a16:colId xmlns:a16="http://schemas.microsoft.com/office/drawing/2014/main" val="3263316054"/>
                    </a:ext>
                  </a:extLst>
                </a:gridCol>
                <a:gridCol w="565519">
                  <a:extLst>
                    <a:ext uri="{9D8B030D-6E8A-4147-A177-3AD203B41FA5}">
                      <a16:colId xmlns:a16="http://schemas.microsoft.com/office/drawing/2014/main" val="593387059"/>
                    </a:ext>
                  </a:extLst>
                </a:gridCol>
              </a:tblGrid>
              <a:tr h="426308"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Title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SA3 rapporteur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% completion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% completion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target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target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WID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T="45695" marB="45695"/>
                </a:tc>
                <a:extLst>
                  <a:ext uri="{0D108BD9-81ED-4DB2-BD59-A6C34878D82A}">
                    <a16:rowId xmlns:a16="http://schemas.microsoft.com/office/drawing/2014/main" val="1379591223"/>
                  </a:ext>
                </a:extLst>
              </a:tr>
              <a:tr h="426301">
                <a:tc>
                  <a:txBody>
                    <a:bodyPr/>
                    <a:lstStyle/>
                    <a:p>
                      <a:pPr marL="0" indent="-349885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Aspects of eV2XARC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Dongjoo Kim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(LG Electronics)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eV2XARC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95%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20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sv-SE" sz="10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SP-191125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33.536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33.220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16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/>
                </a:tc>
                <a:extLst>
                  <a:ext uri="{0D108BD9-81ED-4DB2-BD59-A6C34878D82A}">
                    <a16:rowId xmlns:a16="http://schemas.microsoft.com/office/drawing/2014/main" val="3521418170"/>
                  </a:ext>
                </a:extLst>
              </a:tr>
              <a:tr h="426301">
                <a:tc>
                  <a:txBody>
                    <a:bodyPr/>
                    <a:lstStyle/>
                    <a:p>
                      <a:pPr marL="0" indent="-349885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for IMS 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Bo Zhang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SCAS_IMS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20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SP-191128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33.226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1" marB="17771"/>
                </a:tc>
                <a:extLst>
                  <a:ext uri="{0D108BD9-81ED-4DB2-BD59-A6C34878D82A}">
                    <a16:rowId xmlns:a16="http://schemas.microsoft.com/office/drawing/2014/main" val="226258930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 marL="0" indent="-349885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Study on 5G security enhancements against false base stations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Ivy Guo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(Apple)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FS_5GFBS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80%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83%</a:t>
                      </a: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20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v-SE" sz="100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SP-180690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33.809</a:t>
                      </a:r>
                      <a:endParaRPr lang="sv-SE" sz="1000" b="1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6446884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SECAM </a:t>
                      </a: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and SCAS for 3GPP virtualized network products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Minpeng Qi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Mobile)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  <a:p>
                      <a:pPr marL="0" algn="ctr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 </a:t>
                      </a:r>
                      <a:endParaRPr lang="sv-SE" sz="100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FS_VNP_SECAM_SCAS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60%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v-SE" sz="100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20 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SP-180696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33.818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17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1911825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aspects of Enhanced Network Slicing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Suresh Nair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(Nokia)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eNS_SEC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20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SP-190712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33.501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3867803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for Non-3GPP InterWorking Function (N3IWF)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Feng Gao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Unicom)</a:t>
                      </a: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SCAS_5G_N3IWF 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SP-200146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33.520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129366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Enhancements for 5G Multicast-Broadcast Services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Longhua Guo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FS_5MBS_SEC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SP-200351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33.850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682876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599B1C6-3093-4806-90EE-135C51E57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Summary</a:t>
            </a:r>
          </a:p>
        </p:txBody>
      </p:sp>
      <p:graphicFrame>
        <p:nvGraphicFramePr>
          <p:cNvPr id="20" name="Content Placeholder 19">
            <a:extLst>
              <a:ext uri="{FF2B5EF4-FFF2-40B4-BE49-F238E27FC236}">
                <a16:creationId xmlns:a16="http://schemas.microsoft.com/office/drawing/2014/main" id="{DBB3A73D-76BE-46BF-8CCE-E26E79943C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9901704"/>
              </p:ext>
            </p:extLst>
          </p:nvPr>
        </p:nvGraphicFramePr>
        <p:xfrm>
          <a:off x="401844" y="1837001"/>
          <a:ext cx="10951958" cy="38066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6417">
                  <a:extLst>
                    <a:ext uri="{9D8B030D-6E8A-4147-A177-3AD203B41FA5}">
                      <a16:colId xmlns:a16="http://schemas.microsoft.com/office/drawing/2014/main" val="1671951344"/>
                    </a:ext>
                  </a:extLst>
                </a:gridCol>
                <a:gridCol w="1256700">
                  <a:extLst>
                    <a:ext uri="{9D8B030D-6E8A-4147-A177-3AD203B41FA5}">
                      <a16:colId xmlns:a16="http://schemas.microsoft.com/office/drawing/2014/main" val="2472883386"/>
                    </a:ext>
                  </a:extLst>
                </a:gridCol>
                <a:gridCol w="996525">
                  <a:extLst>
                    <a:ext uri="{9D8B030D-6E8A-4147-A177-3AD203B41FA5}">
                      <a16:colId xmlns:a16="http://schemas.microsoft.com/office/drawing/2014/main" val="1642402025"/>
                    </a:ext>
                  </a:extLst>
                </a:gridCol>
                <a:gridCol w="908163">
                  <a:extLst>
                    <a:ext uri="{9D8B030D-6E8A-4147-A177-3AD203B41FA5}">
                      <a16:colId xmlns:a16="http://schemas.microsoft.com/office/drawing/2014/main" val="716484714"/>
                    </a:ext>
                  </a:extLst>
                </a:gridCol>
                <a:gridCol w="932709">
                  <a:extLst>
                    <a:ext uri="{9D8B030D-6E8A-4147-A177-3AD203B41FA5}">
                      <a16:colId xmlns:a16="http://schemas.microsoft.com/office/drawing/2014/main" val="1341460600"/>
                    </a:ext>
                  </a:extLst>
                </a:gridCol>
                <a:gridCol w="898345">
                  <a:extLst>
                    <a:ext uri="{9D8B030D-6E8A-4147-A177-3AD203B41FA5}">
                      <a16:colId xmlns:a16="http://schemas.microsoft.com/office/drawing/2014/main" val="3435354498"/>
                    </a:ext>
                  </a:extLst>
                </a:gridCol>
                <a:gridCol w="817511">
                  <a:extLst>
                    <a:ext uri="{9D8B030D-6E8A-4147-A177-3AD203B41FA5}">
                      <a16:colId xmlns:a16="http://schemas.microsoft.com/office/drawing/2014/main" val="1010587454"/>
                    </a:ext>
                  </a:extLst>
                </a:gridCol>
                <a:gridCol w="1095196">
                  <a:extLst>
                    <a:ext uri="{9D8B030D-6E8A-4147-A177-3AD203B41FA5}">
                      <a16:colId xmlns:a16="http://schemas.microsoft.com/office/drawing/2014/main" val="2513750454"/>
                    </a:ext>
                  </a:extLst>
                </a:gridCol>
                <a:gridCol w="1680675">
                  <a:extLst>
                    <a:ext uri="{9D8B030D-6E8A-4147-A177-3AD203B41FA5}">
                      <a16:colId xmlns:a16="http://schemas.microsoft.com/office/drawing/2014/main" val="3263316054"/>
                    </a:ext>
                  </a:extLst>
                </a:gridCol>
                <a:gridCol w="509717">
                  <a:extLst>
                    <a:ext uri="{9D8B030D-6E8A-4147-A177-3AD203B41FA5}">
                      <a16:colId xmlns:a16="http://schemas.microsoft.com/office/drawing/2014/main" val="593387059"/>
                    </a:ext>
                  </a:extLst>
                </a:gridCol>
              </a:tblGrid>
              <a:tr h="425322"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Title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SA3 rapporteur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WID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379591223"/>
                  </a:ext>
                </a:extLst>
              </a:tr>
              <a:tr h="369625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User Plane Integrity Protection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Tim Evans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(Vodafone)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FS_UP_IP_Sec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75%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20  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v-SE" sz="10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SP-181035</a:t>
                      </a:r>
                      <a:endParaRPr lang="sv-SE" sz="1000" b="1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33.853</a:t>
                      </a:r>
                      <a:endParaRPr lang="sv-SE" sz="1000" b="1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17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9696696"/>
                  </a:ext>
                </a:extLst>
              </a:tr>
              <a:tr h="369625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Impacts of Virtualisation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Alex Leadbeater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(BT)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FS_SIV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45%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sv-SE" sz="100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20  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SP‑181236</a:t>
                      </a:r>
                      <a:endParaRPr lang="sv-SE" sz="1000" b="1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33.848</a:t>
                      </a:r>
                      <a:endParaRPr lang="sv-SE" sz="1000" b="1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17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315320"/>
                  </a:ext>
                </a:extLst>
              </a:tr>
              <a:tr h="369625">
                <a:tc>
                  <a:txBody>
                    <a:bodyPr/>
                    <a:lstStyle/>
                    <a:p>
                      <a:pPr marL="0" indent="-349885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authentication enhancements in 5GS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Vlasios Tsiatsis</a:t>
                      </a:r>
                    </a:p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(Ericsson)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FS_AUTH_ENH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50%</a:t>
                      </a: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20  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SP-190713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33.846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17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4922684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for NR Integrated Access and Backhaul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Rajavelsamy Rajadurai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(Samsung)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 err="1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FS_NR_IAB_Sec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65%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Sep 20  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Dec 20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SP-190106</a:t>
                      </a:r>
                      <a:endParaRPr lang="sv-SE" sz="1000" b="1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33.824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  <a:endParaRPr lang="sv-SE" sz="1000" b="1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026368276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integrating GBA to 5GC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Vlasios Tsiatsis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(Ericsson)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GBA_5G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Sep 20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Dec 20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SP-190714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33.220 TS 33.222 TS 33.223 TS 33.501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3644472477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Enhancements for 5G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Rong Wu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eSCAS_5G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SP-200149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33.926, TS 33.117, TS 33.511, TS 33.512, TS 33.513, TS 33.514, TS 33.515, TS 33.516, TS 33.517, TS 33.518, TS 33.519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61536105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enhanced security support for Non-Public Networks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Henrik Normann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(Ericsson)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FS_eNPN-SEC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20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SP-200353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33.857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572708606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599B1C6-3093-4806-90EE-135C51E57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Summary</a:t>
            </a:r>
          </a:p>
        </p:txBody>
      </p:sp>
      <p:graphicFrame>
        <p:nvGraphicFramePr>
          <p:cNvPr id="20" name="Content Placeholder 19">
            <a:extLst>
              <a:ext uri="{FF2B5EF4-FFF2-40B4-BE49-F238E27FC236}">
                <a16:creationId xmlns:a16="http://schemas.microsoft.com/office/drawing/2014/main" id="{DBB3A73D-76BE-46BF-8CCE-E26E79943C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4926109"/>
              </p:ext>
            </p:extLst>
          </p:nvPr>
        </p:nvGraphicFramePr>
        <p:xfrm>
          <a:off x="401844" y="1837001"/>
          <a:ext cx="10951958" cy="33784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6417">
                  <a:extLst>
                    <a:ext uri="{9D8B030D-6E8A-4147-A177-3AD203B41FA5}">
                      <a16:colId xmlns:a16="http://schemas.microsoft.com/office/drawing/2014/main" val="1671951344"/>
                    </a:ext>
                  </a:extLst>
                </a:gridCol>
                <a:gridCol w="1256700">
                  <a:extLst>
                    <a:ext uri="{9D8B030D-6E8A-4147-A177-3AD203B41FA5}">
                      <a16:colId xmlns:a16="http://schemas.microsoft.com/office/drawing/2014/main" val="2472883386"/>
                    </a:ext>
                  </a:extLst>
                </a:gridCol>
                <a:gridCol w="996525">
                  <a:extLst>
                    <a:ext uri="{9D8B030D-6E8A-4147-A177-3AD203B41FA5}">
                      <a16:colId xmlns:a16="http://schemas.microsoft.com/office/drawing/2014/main" val="1642402025"/>
                    </a:ext>
                  </a:extLst>
                </a:gridCol>
                <a:gridCol w="908163">
                  <a:extLst>
                    <a:ext uri="{9D8B030D-6E8A-4147-A177-3AD203B41FA5}">
                      <a16:colId xmlns:a16="http://schemas.microsoft.com/office/drawing/2014/main" val="716484714"/>
                    </a:ext>
                  </a:extLst>
                </a:gridCol>
                <a:gridCol w="932709">
                  <a:extLst>
                    <a:ext uri="{9D8B030D-6E8A-4147-A177-3AD203B41FA5}">
                      <a16:colId xmlns:a16="http://schemas.microsoft.com/office/drawing/2014/main" val="1341460600"/>
                    </a:ext>
                  </a:extLst>
                </a:gridCol>
                <a:gridCol w="898345">
                  <a:extLst>
                    <a:ext uri="{9D8B030D-6E8A-4147-A177-3AD203B41FA5}">
                      <a16:colId xmlns:a16="http://schemas.microsoft.com/office/drawing/2014/main" val="3435354498"/>
                    </a:ext>
                  </a:extLst>
                </a:gridCol>
                <a:gridCol w="817511">
                  <a:extLst>
                    <a:ext uri="{9D8B030D-6E8A-4147-A177-3AD203B41FA5}">
                      <a16:colId xmlns:a16="http://schemas.microsoft.com/office/drawing/2014/main" val="1010587454"/>
                    </a:ext>
                  </a:extLst>
                </a:gridCol>
                <a:gridCol w="1095196">
                  <a:extLst>
                    <a:ext uri="{9D8B030D-6E8A-4147-A177-3AD203B41FA5}">
                      <a16:colId xmlns:a16="http://schemas.microsoft.com/office/drawing/2014/main" val="2513750454"/>
                    </a:ext>
                  </a:extLst>
                </a:gridCol>
                <a:gridCol w="1680675">
                  <a:extLst>
                    <a:ext uri="{9D8B030D-6E8A-4147-A177-3AD203B41FA5}">
                      <a16:colId xmlns:a16="http://schemas.microsoft.com/office/drawing/2014/main" val="3263316054"/>
                    </a:ext>
                  </a:extLst>
                </a:gridCol>
                <a:gridCol w="509717">
                  <a:extLst>
                    <a:ext uri="{9D8B030D-6E8A-4147-A177-3AD203B41FA5}">
                      <a16:colId xmlns:a16="http://schemas.microsoft.com/office/drawing/2014/main" val="593387059"/>
                    </a:ext>
                  </a:extLst>
                </a:gridCol>
              </a:tblGrid>
              <a:tr h="425322"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Title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SA3 rapporteur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WID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379591223"/>
                  </a:ext>
                </a:extLst>
              </a:tr>
              <a:tr h="369625">
                <a:tc>
                  <a:txBody>
                    <a:bodyPr/>
                    <a:lstStyle/>
                    <a:p>
                      <a:pPr marL="0" indent="-349885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storage and transport of 5GC security parameters for ARPF authentication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Tim Evans </a:t>
                      </a:r>
                    </a:p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(Vodafone)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FS_5GC_SEC_ARPF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Sep 20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20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SP-190708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33.845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000" dirty="0">
                          <a:latin typeface="+mn-lt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17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4922684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for enhancements to the Service Based 5G System Architecture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Anja Jerichow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(Nokia)</a:t>
                      </a: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5G_eSBA</a:t>
                      </a: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20</a:t>
                      </a: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SP-190899</a:t>
                      </a: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33.501</a:t>
                      </a: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6368276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Authentication and key management for applications based on 3GPP credential in 5G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Xiaoting Huang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Mobile)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AKMA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96%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20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SP-190711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33.535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3644472477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the Disaggregated gNB Architecture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Sen Xu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Telecom)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FS_disagg_gNB_Sec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Dec 20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SP-200349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33.840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618146124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for Inter PLMN UP Security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Jin Peng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(ZTE)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SCAS_5G_IPUPS</a:t>
                      </a:r>
                    </a:p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SP-200348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 TS 33.513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626909273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Mission critical security enhancements phase 2</a:t>
                      </a:r>
                      <a:endParaRPr lang="sv-SE" sz="1000" b="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Tim Woodward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(Motorola Solutions)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MCXSec2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SP-20wxyz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33.180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8648675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2043246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f8fe64598aa6a98ba2c48ba916b1a262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8d6530949a8052906682361df69ab2cb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8A6CF3D-809C-4971-A966-5D3B5EF94E34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86DC8DFC-ED20-4E30-80E7-D4BA81D1F45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CD98B35-FD84-40DD-8F09-C86EC0F06C9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3387</Words>
  <Application>Microsoft Office PowerPoint</Application>
  <PresentationFormat>Widescreen</PresentationFormat>
  <Paragraphs>826</Paragraphs>
  <Slides>53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8" baseType="lpstr">
      <vt:lpstr>Arial</vt:lpstr>
      <vt:lpstr>Calibri</vt:lpstr>
      <vt:lpstr>Calibri Light</vt:lpstr>
      <vt:lpstr>Times New Roman</vt:lpstr>
      <vt:lpstr>Office Theme</vt:lpstr>
      <vt:lpstr>SA3 Status Report</vt:lpstr>
      <vt:lpstr>Highlights!</vt:lpstr>
      <vt:lpstr>Summary</vt:lpstr>
      <vt:lpstr>Summary</vt:lpstr>
      <vt:lpstr>Summary</vt:lpstr>
      <vt:lpstr>Summary</vt:lpstr>
      <vt:lpstr>Summary</vt:lpstr>
      <vt:lpstr>Summary</vt:lpstr>
      <vt:lpstr>Summary</vt:lpstr>
      <vt:lpstr>3GPP SA3 and SA3-LI officials</vt:lpstr>
      <vt:lpstr>Meetings since previous SA</vt:lpstr>
      <vt:lpstr>Next SA3 and SA3-LI meetings</vt:lpstr>
      <vt:lpstr>SA3 statistics</vt:lpstr>
      <vt:lpstr>Document statistics</vt:lpstr>
      <vt:lpstr>Delegate statistics</vt:lpstr>
      <vt:lpstr>Status Report on SA3-LI</vt:lpstr>
      <vt:lpstr>Lawful Interception (LI)  General</vt:lpstr>
      <vt:lpstr>Lawful Interception (LI)  SA3-LI#77</vt:lpstr>
      <vt:lpstr>SA3-LI Processes Update</vt:lpstr>
      <vt:lpstr>Status Report on SA3 Work Items</vt:lpstr>
      <vt:lpstr>5G System Security (5GS_Ph1-SEC)</vt:lpstr>
      <vt:lpstr>Mission Critical (MCXSec)</vt:lpstr>
      <vt:lpstr>Security Aspects of the 5G Service  Based Architecture (eSBA)</vt:lpstr>
      <vt:lpstr>Security aspects of  Enhancement of Network Slicing (eNS_SEC)</vt:lpstr>
      <vt:lpstr>Security Aspects of 3GPP support  for Advanced V2X Services (eV2XARC)</vt:lpstr>
      <vt:lpstr>Authentication and key management for  applications based on 3GPP credential in 5G</vt:lpstr>
      <vt:lpstr>Other CRs for approval</vt:lpstr>
      <vt:lpstr>Rel-17 Integration of GBA into 5GC (GBA_5G)</vt:lpstr>
      <vt:lpstr>Rel-17 Security Assurance Specification  for IMS (SCAS_IMS)</vt:lpstr>
      <vt:lpstr>Rel-17 Security Assurance Specification Enhancements for 5G (eSCAS_5G)</vt:lpstr>
      <vt:lpstr>Rel-17 Security Assurance Specification  for N3IWF (SCAS_5G_N3IWF)</vt:lpstr>
      <vt:lpstr>Security Assurance Specification for Inter PLMN UP Security (SCAS_5G_IPUPS)</vt:lpstr>
      <vt:lpstr>Rel-17 Security Assurance Specification  for 5G NWDAF (SCAS_5G_NWDAF)</vt:lpstr>
      <vt:lpstr>Rel-17 Security Assurance Specification  for Service Communication Proxy  (SCAS_5G_SECOP)</vt:lpstr>
      <vt:lpstr>Mission Critical (MCXSec2)</vt:lpstr>
      <vt:lpstr>New/Revised WIDs</vt:lpstr>
      <vt:lpstr>Status Report on SA3 Study Items</vt:lpstr>
      <vt:lpstr>Study on User Plane Integrity Protection</vt:lpstr>
      <vt:lpstr>Study on 5G security enhancements  against false base stations</vt:lpstr>
      <vt:lpstr>Study on authentication enhancements in 5GS</vt:lpstr>
      <vt:lpstr>Study on Security Impacts of  Virtualisation</vt:lpstr>
      <vt:lpstr>New SID on SECAM and SCAS for 3GPP virtualized network products</vt:lpstr>
      <vt:lpstr>Study on storage and transport of 5GC security parameters for ARPF authentication</vt:lpstr>
      <vt:lpstr>Study on Security for NR Integrated  Access and Backhaul (FS_NR_IAB_Sec)</vt:lpstr>
      <vt:lpstr>Study on security aspects of  Unmanned Aerial Systems</vt:lpstr>
      <vt:lpstr>Study on Security Aspects of  Enhancement of Support for Edge  Computing in 5GC</vt:lpstr>
      <vt:lpstr>Study on Security Aspects of  Enhancement for Proximity Based  Services in 5GS</vt:lpstr>
      <vt:lpstr>Study on security for enhanced  support of Industrial IoT</vt:lpstr>
      <vt:lpstr>Study on Security Aspects of  Enhancements for 5G  Multicast-Broadcast Services</vt:lpstr>
      <vt:lpstr>Study on enhanced security support  for Non-Public Networks</vt:lpstr>
      <vt:lpstr>Study on security aspects of the Disaggregated gNB Architecture</vt:lpstr>
      <vt:lpstr>New/Revised SIDs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2019-05-22T07:33:39Z</dcterms:created>
  <dcterms:modified xsi:type="dcterms:W3CDTF">2020-09-09T18:44:46Z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</Properties>
</file>